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2" r:id="rId2"/>
    <p:sldMasterId id="2147483650" r:id="rId3"/>
  </p:sldMasterIdLst>
  <p:notesMasterIdLst>
    <p:notesMasterId r:id="rId39"/>
  </p:notesMasterIdLst>
  <p:sldIdLst>
    <p:sldId id="257" r:id="rId4"/>
    <p:sldId id="299" r:id="rId5"/>
    <p:sldId id="297" r:id="rId6"/>
    <p:sldId id="298" r:id="rId7"/>
    <p:sldId id="291" r:id="rId8"/>
    <p:sldId id="292" r:id="rId9"/>
    <p:sldId id="296" r:id="rId10"/>
    <p:sldId id="294" r:id="rId11"/>
    <p:sldId id="295" r:id="rId12"/>
    <p:sldId id="300" r:id="rId13"/>
    <p:sldId id="286" r:id="rId14"/>
    <p:sldId id="263" r:id="rId15"/>
    <p:sldId id="259" r:id="rId16"/>
    <p:sldId id="264" r:id="rId17"/>
    <p:sldId id="278" r:id="rId18"/>
    <p:sldId id="265" r:id="rId19"/>
    <p:sldId id="266" r:id="rId20"/>
    <p:sldId id="267" r:id="rId21"/>
    <p:sldId id="481" r:id="rId22"/>
    <p:sldId id="482" r:id="rId23"/>
    <p:sldId id="483" r:id="rId24"/>
    <p:sldId id="484" r:id="rId25"/>
    <p:sldId id="474" r:id="rId26"/>
    <p:sldId id="268" r:id="rId27"/>
    <p:sldId id="269" r:id="rId28"/>
    <p:sldId id="491" r:id="rId29"/>
    <p:sldId id="492" r:id="rId30"/>
    <p:sldId id="512" r:id="rId31"/>
    <p:sldId id="272" r:id="rId32"/>
    <p:sldId id="436" r:id="rId33"/>
    <p:sldId id="514" r:id="rId34"/>
    <p:sldId id="520" r:id="rId35"/>
    <p:sldId id="522" r:id="rId36"/>
    <p:sldId id="521" r:id="rId37"/>
    <p:sldId id="276" r:id="rId38"/>
  </p:sldIdLst>
  <p:sldSz cx="12192000" cy="6858000"/>
  <p:notesSz cx="6858000" cy="9144000"/>
  <p:defaultTextStyle>
    <a:defPPr>
      <a:defRPr lang="en-GB"/>
    </a:defPPr>
    <a:lvl1pPr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p:cViewPr varScale="1">
        <p:scale>
          <a:sx n="63" d="100"/>
          <a:sy n="63" d="100"/>
        </p:scale>
        <p:origin x="78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9D9ABF-585E-4119-AE90-2D7550D68542}" type="datetimeFigureOut">
              <a:rPr lang="en-GB" smtClean="0"/>
              <a:t>24/03/2021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BEF43A-B4EF-4E82-9262-22C1ACBBFF6A}" type="slidenum">
              <a:rPr lang="en-GB" smtClean="0"/>
              <a:t>‹#›</a:t>
            </a:fld>
            <a:endParaRPr lang="en-GB"/>
          </a:p>
        </p:txBody>
      </p:sp>
    </p:spTree>
    <p:extLst>
      <p:ext uri="{BB962C8B-B14F-4D97-AF65-F5344CB8AC3E}">
        <p14:creationId xmlns:p14="http://schemas.microsoft.com/office/powerpoint/2010/main" val="855715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6DF77FA-CB1E-494D-9586-C94B73016B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9E6C69-8DA6-471F-8B10-6F830F3E5D50}" type="slidenum">
              <a:rPr lang="en-GB" altLang="en-US" smtClean="0"/>
              <a:pPr>
                <a:spcBef>
                  <a:spcPct val="0"/>
                </a:spcBef>
              </a:pPr>
              <a:t>19</a:t>
            </a:fld>
            <a:endParaRPr lang="en-GB" altLang="en-US"/>
          </a:p>
        </p:txBody>
      </p:sp>
      <p:sp>
        <p:nvSpPr>
          <p:cNvPr id="49155" name="Rectangle 2">
            <a:extLst>
              <a:ext uri="{FF2B5EF4-FFF2-40B4-BE49-F238E27FC236}">
                <a16:creationId xmlns:a16="http://schemas.microsoft.com/office/drawing/2014/main" id="{6E903C61-C0DB-4552-B747-3F90A66B5F5C}"/>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C2510072-60FA-4C0F-90F0-CE0AB125A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4BEF43A-B4EF-4E82-9262-22C1ACBBFF6A}" type="slidenum">
              <a:rPr kumimoji="0" lang="en-GB" sz="1200" b="0"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2451335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4BEF43A-B4EF-4E82-9262-22C1ACBBFF6A}" type="slidenum">
              <a:rPr kumimoji="0" lang="en-GB" sz="1200" b="0"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162877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4BEF43A-B4EF-4E82-9262-22C1ACBBFF6A}" type="slidenum">
              <a:rPr kumimoji="0" lang="en-GB" sz="1200" b="0"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1708729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B8EDCE4-262B-4E5B-8DE4-E28679CC77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51023B7-A2B0-49CF-8257-D8C6891BF919}" type="slidenum">
              <a:rPr lang="en-GB" altLang="en-US" smtClean="0"/>
              <a:pPr>
                <a:spcBef>
                  <a:spcPct val="0"/>
                </a:spcBef>
              </a:pPr>
              <a:t>20</a:t>
            </a:fld>
            <a:endParaRPr lang="en-GB" altLang="en-US"/>
          </a:p>
        </p:txBody>
      </p:sp>
      <p:sp>
        <p:nvSpPr>
          <p:cNvPr id="51203" name="Rectangle 2">
            <a:extLst>
              <a:ext uri="{FF2B5EF4-FFF2-40B4-BE49-F238E27FC236}">
                <a16:creationId xmlns:a16="http://schemas.microsoft.com/office/drawing/2014/main" id="{5D135DEE-8F3E-429D-8F19-1004B258222E}"/>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45E05274-2889-492D-AC8B-2BB61D8515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84D3779-543E-4994-9A7A-A2207DFBA7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9EB407D-0D80-49D6-AD1D-BEE9C8D8E1A0}" type="slidenum">
              <a:rPr lang="en-GB" altLang="en-US" smtClean="0"/>
              <a:pPr>
                <a:spcBef>
                  <a:spcPct val="0"/>
                </a:spcBef>
              </a:pPr>
              <a:t>21</a:t>
            </a:fld>
            <a:endParaRPr lang="en-GB" altLang="en-US"/>
          </a:p>
        </p:txBody>
      </p:sp>
      <p:sp>
        <p:nvSpPr>
          <p:cNvPr id="53251" name="Rectangle 2">
            <a:extLst>
              <a:ext uri="{FF2B5EF4-FFF2-40B4-BE49-F238E27FC236}">
                <a16:creationId xmlns:a16="http://schemas.microsoft.com/office/drawing/2014/main" id="{505E5920-4C59-49B7-AFE8-8462419C4D1A}"/>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50569082-AE2F-4EC6-A7CC-6526C00C3D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14B79FC4-62CF-4DD0-A072-2C8AC8EE64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125EEB6-7DE9-47BB-BF3A-7B067BA3E3D9}" type="slidenum">
              <a:rPr lang="en-GB" altLang="en-US" smtClean="0"/>
              <a:pPr>
                <a:spcBef>
                  <a:spcPct val="0"/>
                </a:spcBef>
              </a:pPr>
              <a:t>22</a:t>
            </a:fld>
            <a:endParaRPr lang="en-GB" altLang="en-US"/>
          </a:p>
        </p:txBody>
      </p:sp>
      <p:sp>
        <p:nvSpPr>
          <p:cNvPr id="55299" name="Rectangle 2">
            <a:extLst>
              <a:ext uri="{FF2B5EF4-FFF2-40B4-BE49-F238E27FC236}">
                <a16:creationId xmlns:a16="http://schemas.microsoft.com/office/drawing/2014/main" id="{6197B601-DA1D-432E-BA98-2BD492BB9CE3}"/>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89CEC0EE-C394-47E5-A49C-44D3F28BA6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2B2FED10-AC62-40B6-9F3F-938CA81421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972752F-94CB-48A9-B43B-003890435D21}" type="slidenum">
              <a:rPr lang="en-GB" altLang="en-US" smtClean="0"/>
              <a:pPr>
                <a:spcBef>
                  <a:spcPct val="0"/>
                </a:spcBef>
              </a:pPr>
              <a:t>23</a:t>
            </a:fld>
            <a:endParaRPr lang="en-GB" altLang="en-US"/>
          </a:p>
        </p:txBody>
      </p:sp>
      <p:sp>
        <p:nvSpPr>
          <p:cNvPr id="34819" name="Rectangle 2">
            <a:extLst>
              <a:ext uri="{FF2B5EF4-FFF2-40B4-BE49-F238E27FC236}">
                <a16:creationId xmlns:a16="http://schemas.microsoft.com/office/drawing/2014/main" id="{A3C54D5F-CADA-4777-BBF0-1F492E32D8C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2B977F4A-7838-4C3D-8F19-4465151D46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4BEF43A-B4EF-4E82-9262-22C1ACBBFF6A}" type="slidenum">
              <a:rPr lang="en-GB" smtClean="0"/>
              <a:t>26</a:t>
            </a:fld>
            <a:endParaRPr lang="en-GB"/>
          </a:p>
        </p:txBody>
      </p:sp>
    </p:spTree>
    <p:extLst>
      <p:ext uri="{BB962C8B-B14F-4D97-AF65-F5344CB8AC3E}">
        <p14:creationId xmlns:p14="http://schemas.microsoft.com/office/powerpoint/2010/main" val="4276883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4BEF43A-B4EF-4E82-9262-22C1ACBBFF6A}" type="slidenum">
              <a:rPr kumimoji="0" lang="en-GB" sz="1200" b="0"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376554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4BEF43A-B4EF-4E82-9262-22C1ACBBFF6A}" type="slidenum">
              <a:rPr kumimoji="0" lang="en-GB" sz="1200" b="0"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3100668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4BEF43A-B4EF-4E82-9262-22C1ACBBFF6A}" type="slidenum">
              <a:rPr kumimoji="0" lang="en-GB" sz="1200" b="0"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6741413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UOW Leading the Way white1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1" y="142875"/>
            <a:ext cx="1750483"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2254251" y="1474789"/>
            <a:ext cx="9596967" cy="1470025"/>
          </a:xfrm>
        </p:spPr>
        <p:txBody>
          <a:bodyPr/>
          <a:lstStyle>
            <a:lvl1pPr>
              <a:lnSpc>
                <a:spcPts val="5000"/>
              </a:lnSpc>
              <a:defRPr sz="4800"/>
            </a:lvl1pPr>
          </a:lstStyle>
          <a:p>
            <a:r>
              <a:rPr lang="en-US"/>
              <a:t>Click to edit Master title style</a:t>
            </a:r>
          </a:p>
        </p:txBody>
      </p:sp>
      <p:sp>
        <p:nvSpPr>
          <p:cNvPr id="3075" name="Rectangle 3"/>
          <p:cNvSpPr>
            <a:spLocks noGrp="1" noChangeArrowheads="1"/>
          </p:cNvSpPr>
          <p:nvPr>
            <p:ph type="subTitle" idx="1"/>
          </p:nvPr>
        </p:nvSpPr>
        <p:spPr>
          <a:xfrm>
            <a:off x="2256367" y="3068639"/>
            <a:ext cx="9596967" cy="3455987"/>
          </a:xfrm>
        </p:spPr>
        <p:txBody>
          <a:bodyPr/>
          <a:lstStyle>
            <a:lvl1pPr marL="0" indent="0">
              <a:buFont typeface="Arial" pitchFamily="-105" charset="0"/>
              <a:buNone/>
              <a:defRPr/>
            </a:lvl1pPr>
          </a:lstStyle>
          <a:p>
            <a:r>
              <a:rPr lang="en-US"/>
              <a:t>Click to edit Master subtitle style</a:t>
            </a:r>
          </a:p>
        </p:txBody>
      </p:sp>
    </p:spTree>
    <p:extLst>
      <p:ext uri="{BB962C8B-B14F-4D97-AF65-F5344CB8AC3E}">
        <p14:creationId xmlns:p14="http://schemas.microsoft.com/office/powerpoint/2010/main" val="3099963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6880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55151" y="1474789"/>
            <a:ext cx="2398183" cy="50498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54251" y="1474789"/>
            <a:ext cx="6997700" cy="504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0315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descr="UOW Leading the Way white1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1" y="142875"/>
            <a:ext cx="1750483"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Rectangle 2"/>
          <p:cNvSpPr>
            <a:spLocks noGrp="1" noChangeArrowheads="1"/>
          </p:cNvSpPr>
          <p:nvPr>
            <p:ph type="ctrTitle"/>
          </p:nvPr>
        </p:nvSpPr>
        <p:spPr>
          <a:xfrm>
            <a:off x="2254251" y="1474789"/>
            <a:ext cx="9596967" cy="1470025"/>
          </a:xfrm>
        </p:spPr>
        <p:txBody>
          <a:bodyPr/>
          <a:lstStyle>
            <a:lvl1pPr>
              <a:lnSpc>
                <a:spcPts val="5000"/>
              </a:lnSpc>
              <a:defRPr sz="4800"/>
            </a:lvl1pPr>
          </a:lstStyle>
          <a:p>
            <a:r>
              <a:rPr lang="en-US"/>
              <a:t>Click to edit Master title style</a:t>
            </a:r>
          </a:p>
        </p:txBody>
      </p:sp>
      <p:sp>
        <p:nvSpPr>
          <p:cNvPr id="20483" name="Rectangle 3"/>
          <p:cNvSpPr>
            <a:spLocks noGrp="1" noChangeArrowheads="1"/>
          </p:cNvSpPr>
          <p:nvPr>
            <p:ph type="subTitle" idx="1"/>
          </p:nvPr>
        </p:nvSpPr>
        <p:spPr>
          <a:xfrm>
            <a:off x="2256367" y="3068639"/>
            <a:ext cx="9596967" cy="3455987"/>
          </a:xfrm>
        </p:spPr>
        <p:txBody>
          <a:bodyPr/>
          <a:lstStyle>
            <a:lvl1pPr marL="0" indent="0">
              <a:buFont typeface="Arial" pitchFamily="-105" charset="0"/>
              <a:buNone/>
              <a:defRPr/>
            </a:lvl1pPr>
          </a:lstStyle>
          <a:p>
            <a:r>
              <a:rPr lang="en-US"/>
              <a:t>Click to edit Master subtitle style</a:t>
            </a:r>
          </a:p>
        </p:txBody>
      </p:sp>
    </p:spTree>
    <p:extLst>
      <p:ext uri="{BB962C8B-B14F-4D97-AF65-F5344CB8AC3E}">
        <p14:creationId xmlns:p14="http://schemas.microsoft.com/office/powerpoint/2010/main" val="3906761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21234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Tree>
    <p:extLst>
      <p:ext uri="{BB962C8B-B14F-4D97-AF65-F5344CB8AC3E}">
        <p14:creationId xmlns:p14="http://schemas.microsoft.com/office/powerpoint/2010/main" val="2340332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256367" y="2205039"/>
            <a:ext cx="4696884" cy="4319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7156451" y="2205039"/>
            <a:ext cx="4696883" cy="4319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7006375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9883860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54251" y="1980000"/>
            <a:ext cx="9596967" cy="2160000"/>
          </a:xfrm>
        </p:spPr>
        <p:txBody>
          <a:bodyPr/>
          <a:lstStyle>
            <a:lvl1pPr>
              <a:lnSpc>
                <a:spcPts val="5000"/>
              </a:lnSpc>
              <a:defRPr sz="4800"/>
            </a:lvl1pPr>
          </a:lstStyle>
          <a:p>
            <a:r>
              <a:rPr lang="en-GB"/>
              <a:t>Click to edit Master title style</a:t>
            </a:r>
            <a:endParaRPr lang="en-US"/>
          </a:p>
        </p:txBody>
      </p:sp>
    </p:spTree>
    <p:extLst>
      <p:ext uri="{BB962C8B-B14F-4D97-AF65-F5344CB8AC3E}">
        <p14:creationId xmlns:p14="http://schemas.microsoft.com/office/powerpoint/2010/main" val="2166798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647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1396646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16914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30962388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8811953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55151" y="1474789"/>
            <a:ext cx="2398183" cy="5049837"/>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2254251" y="1474789"/>
            <a:ext cx="6997700" cy="50498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1379078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descr="UOW Leading the Way white1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1" y="142875"/>
            <a:ext cx="1750483"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UOW Leading the Way claret1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1" y="142875"/>
            <a:ext cx="1750483"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noGrp="1" noChangeArrowheads="1"/>
          </p:cNvSpPr>
          <p:nvPr>
            <p:ph type="ctrTitle"/>
          </p:nvPr>
        </p:nvSpPr>
        <p:spPr>
          <a:xfrm>
            <a:off x="2254251" y="1474789"/>
            <a:ext cx="9596967" cy="1470025"/>
          </a:xfrm>
        </p:spPr>
        <p:txBody>
          <a:bodyPr/>
          <a:lstStyle>
            <a:lvl1pPr>
              <a:lnSpc>
                <a:spcPts val="5000"/>
              </a:lnSpc>
              <a:defRPr sz="4800"/>
            </a:lvl1pPr>
          </a:lstStyle>
          <a:p>
            <a:r>
              <a:rPr lang="en-US"/>
              <a:t>Click to edit Master title style</a:t>
            </a:r>
          </a:p>
        </p:txBody>
      </p:sp>
      <p:sp>
        <p:nvSpPr>
          <p:cNvPr id="18435" name="Rectangle 3"/>
          <p:cNvSpPr>
            <a:spLocks noGrp="1" noChangeArrowheads="1"/>
          </p:cNvSpPr>
          <p:nvPr>
            <p:ph type="subTitle" idx="1"/>
          </p:nvPr>
        </p:nvSpPr>
        <p:spPr>
          <a:xfrm>
            <a:off x="2256367" y="3068639"/>
            <a:ext cx="9596967" cy="3455987"/>
          </a:xfrm>
        </p:spPr>
        <p:txBody>
          <a:bodyPr/>
          <a:lstStyle>
            <a:lvl1pPr marL="0" indent="0">
              <a:buFont typeface="Arial" pitchFamily="-105" charset="0"/>
              <a:buNone/>
              <a:defRPr/>
            </a:lvl1pPr>
          </a:lstStyle>
          <a:p>
            <a:r>
              <a:rPr lang="en-US"/>
              <a:t>Click to edit Master subtitle style</a:t>
            </a:r>
          </a:p>
        </p:txBody>
      </p:sp>
    </p:spTree>
    <p:extLst>
      <p:ext uri="{BB962C8B-B14F-4D97-AF65-F5344CB8AC3E}">
        <p14:creationId xmlns:p14="http://schemas.microsoft.com/office/powerpoint/2010/main" val="3573099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865542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Tree>
    <p:extLst>
      <p:ext uri="{BB962C8B-B14F-4D97-AF65-F5344CB8AC3E}">
        <p14:creationId xmlns:p14="http://schemas.microsoft.com/office/powerpoint/2010/main" val="27024767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256367" y="2205039"/>
            <a:ext cx="4696884" cy="4319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7156451" y="2205039"/>
            <a:ext cx="4696883" cy="4319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0789832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2663239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54251" y="1980000"/>
            <a:ext cx="9596967" cy="2160000"/>
          </a:xfrm>
        </p:spPr>
        <p:txBody>
          <a:bodyPr/>
          <a:lstStyle>
            <a:lvl1pPr>
              <a:lnSpc>
                <a:spcPts val="5000"/>
              </a:lnSpc>
              <a:defRPr sz="4800"/>
            </a:lvl1pPr>
          </a:lstStyle>
          <a:p>
            <a:r>
              <a:rPr lang="en-GB"/>
              <a:t>Click to edit Master title style</a:t>
            </a:r>
            <a:endParaRPr lang="en-US"/>
          </a:p>
        </p:txBody>
      </p:sp>
    </p:spTree>
    <p:extLst>
      <p:ext uri="{BB962C8B-B14F-4D97-AF65-F5344CB8AC3E}">
        <p14:creationId xmlns:p14="http://schemas.microsoft.com/office/powerpoint/2010/main" val="10633099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807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8530126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4201812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4288015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3963919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55151" y="1474789"/>
            <a:ext cx="2398183" cy="5049837"/>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2254251" y="1474789"/>
            <a:ext cx="6997700" cy="50498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86935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56367" y="2205039"/>
            <a:ext cx="4696884" cy="4319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56451" y="2205039"/>
            <a:ext cx="4696883" cy="4319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301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837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54251" y="1980000"/>
            <a:ext cx="9596967" cy="2160000"/>
          </a:xfrm>
        </p:spPr>
        <p:txBody>
          <a:bodyPr/>
          <a:lstStyle>
            <a:lvl1pPr>
              <a:lnSpc>
                <a:spcPts val="5000"/>
              </a:lnSpc>
              <a:defRPr sz="4800"/>
            </a:lvl1pPr>
          </a:lstStyle>
          <a:p>
            <a:r>
              <a:rPr lang="en-US"/>
              <a:t>Click to edit Master title style</a:t>
            </a:r>
            <a:endParaRPr lang="en-US" dirty="0"/>
          </a:p>
        </p:txBody>
      </p:sp>
    </p:spTree>
    <p:extLst>
      <p:ext uri="{BB962C8B-B14F-4D97-AF65-F5344CB8AC3E}">
        <p14:creationId xmlns:p14="http://schemas.microsoft.com/office/powerpoint/2010/main" val="2685281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056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76161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18344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7D9AAA"/>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54251" y="1474788"/>
            <a:ext cx="9596967"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256367" y="2205039"/>
            <a:ext cx="9596967"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7" descr="UOW Leading the Way white15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351" y="142875"/>
            <a:ext cx="1750483"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861"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xStyles>
    <p:titleStyle>
      <a:lvl1pPr algn="l" rtl="0" eaLnBrk="1" fontAlgn="base" hangingPunct="1">
        <a:lnSpc>
          <a:spcPts val="2600"/>
        </a:lnSpc>
        <a:spcBef>
          <a:spcPct val="0"/>
        </a:spcBef>
        <a:spcAft>
          <a:spcPct val="0"/>
        </a:spcAft>
        <a:defRPr sz="2400" b="1">
          <a:solidFill>
            <a:schemeClr val="tx1"/>
          </a:solidFill>
          <a:latin typeface="+mj-lt"/>
          <a:ea typeface="ＭＳ Ｐゴシック" charset="0"/>
          <a:cs typeface="ＭＳ Ｐゴシック" charset="0"/>
        </a:defRPr>
      </a:lvl1pPr>
      <a:lvl2pPr algn="l" rtl="0" eaLnBrk="1" fontAlgn="base" hangingPunct="1">
        <a:lnSpc>
          <a:spcPts val="2600"/>
        </a:lnSpc>
        <a:spcBef>
          <a:spcPct val="0"/>
        </a:spcBef>
        <a:spcAft>
          <a:spcPct val="0"/>
        </a:spcAft>
        <a:defRPr sz="2400" b="1">
          <a:solidFill>
            <a:schemeClr val="tx1"/>
          </a:solidFill>
          <a:latin typeface="Arial" pitchFamily="-105" charset="0"/>
          <a:ea typeface="ＭＳ Ｐゴシック" charset="0"/>
          <a:cs typeface="ＭＳ Ｐゴシック" charset="0"/>
        </a:defRPr>
      </a:lvl2pPr>
      <a:lvl3pPr algn="l" rtl="0" eaLnBrk="1" fontAlgn="base" hangingPunct="1">
        <a:lnSpc>
          <a:spcPts val="2600"/>
        </a:lnSpc>
        <a:spcBef>
          <a:spcPct val="0"/>
        </a:spcBef>
        <a:spcAft>
          <a:spcPct val="0"/>
        </a:spcAft>
        <a:defRPr sz="2400" b="1">
          <a:solidFill>
            <a:schemeClr val="tx1"/>
          </a:solidFill>
          <a:latin typeface="Arial" pitchFamily="-105" charset="0"/>
          <a:ea typeface="ＭＳ Ｐゴシック" charset="0"/>
          <a:cs typeface="ＭＳ Ｐゴシック" charset="0"/>
        </a:defRPr>
      </a:lvl3pPr>
      <a:lvl4pPr algn="l" rtl="0" eaLnBrk="1" fontAlgn="base" hangingPunct="1">
        <a:lnSpc>
          <a:spcPts val="2600"/>
        </a:lnSpc>
        <a:spcBef>
          <a:spcPct val="0"/>
        </a:spcBef>
        <a:spcAft>
          <a:spcPct val="0"/>
        </a:spcAft>
        <a:defRPr sz="2400" b="1">
          <a:solidFill>
            <a:schemeClr val="tx1"/>
          </a:solidFill>
          <a:latin typeface="Arial" pitchFamily="-105" charset="0"/>
          <a:ea typeface="ＭＳ Ｐゴシック" charset="0"/>
          <a:cs typeface="ＭＳ Ｐゴシック" charset="0"/>
        </a:defRPr>
      </a:lvl4pPr>
      <a:lvl5pPr algn="l" rtl="0" eaLnBrk="1" fontAlgn="base" hangingPunct="1">
        <a:lnSpc>
          <a:spcPts val="2600"/>
        </a:lnSpc>
        <a:spcBef>
          <a:spcPct val="0"/>
        </a:spcBef>
        <a:spcAft>
          <a:spcPct val="0"/>
        </a:spcAft>
        <a:defRPr sz="2400" b="1">
          <a:solidFill>
            <a:schemeClr val="tx1"/>
          </a:solidFill>
          <a:latin typeface="Arial" pitchFamily="-105" charset="0"/>
          <a:ea typeface="ＭＳ Ｐゴシック" charset="0"/>
          <a:cs typeface="ＭＳ Ｐゴシック" charset="0"/>
        </a:defRPr>
      </a:lvl5pPr>
      <a:lvl6pPr marL="457200" algn="l" rtl="0" eaLnBrk="1" fontAlgn="base" hangingPunct="1">
        <a:lnSpc>
          <a:spcPts val="2600"/>
        </a:lnSpc>
        <a:spcBef>
          <a:spcPct val="0"/>
        </a:spcBef>
        <a:spcAft>
          <a:spcPct val="0"/>
        </a:spcAft>
        <a:defRPr sz="2400" b="1">
          <a:solidFill>
            <a:schemeClr val="tx1"/>
          </a:solidFill>
          <a:latin typeface="Arial" pitchFamily="-105" charset="0"/>
        </a:defRPr>
      </a:lvl6pPr>
      <a:lvl7pPr marL="914400" algn="l" rtl="0" eaLnBrk="1" fontAlgn="base" hangingPunct="1">
        <a:lnSpc>
          <a:spcPts val="2600"/>
        </a:lnSpc>
        <a:spcBef>
          <a:spcPct val="0"/>
        </a:spcBef>
        <a:spcAft>
          <a:spcPct val="0"/>
        </a:spcAft>
        <a:defRPr sz="2400" b="1">
          <a:solidFill>
            <a:schemeClr val="tx1"/>
          </a:solidFill>
          <a:latin typeface="Arial" pitchFamily="-105" charset="0"/>
        </a:defRPr>
      </a:lvl7pPr>
      <a:lvl8pPr marL="1371600" algn="l" rtl="0" eaLnBrk="1" fontAlgn="base" hangingPunct="1">
        <a:lnSpc>
          <a:spcPts val="2600"/>
        </a:lnSpc>
        <a:spcBef>
          <a:spcPct val="0"/>
        </a:spcBef>
        <a:spcAft>
          <a:spcPct val="0"/>
        </a:spcAft>
        <a:defRPr sz="2400" b="1">
          <a:solidFill>
            <a:schemeClr val="tx1"/>
          </a:solidFill>
          <a:latin typeface="Arial" pitchFamily="-105" charset="0"/>
        </a:defRPr>
      </a:lvl8pPr>
      <a:lvl9pPr marL="1828800" algn="l" rtl="0" eaLnBrk="1" fontAlgn="base" hangingPunct="1">
        <a:lnSpc>
          <a:spcPts val="2600"/>
        </a:lnSpc>
        <a:spcBef>
          <a:spcPct val="0"/>
        </a:spcBef>
        <a:spcAft>
          <a:spcPct val="0"/>
        </a:spcAft>
        <a:defRPr sz="2400" b="1">
          <a:solidFill>
            <a:schemeClr val="tx1"/>
          </a:solidFill>
          <a:latin typeface="Arial" pitchFamily="-105" charset="0"/>
        </a:defRPr>
      </a:lvl9pPr>
    </p:titleStyle>
    <p:bodyStyle>
      <a:lvl1pPr marL="342900" indent="-342900" algn="l" rtl="0" eaLnBrk="1" fontAlgn="base" hangingPunct="1">
        <a:lnSpc>
          <a:spcPts val="2900"/>
        </a:lnSpc>
        <a:spcBef>
          <a:spcPct val="20000"/>
        </a:spcBef>
        <a:spcAft>
          <a:spcPct val="0"/>
        </a:spcAft>
        <a:buFont typeface="Arial" pitchFamily="34" charset="0"/>
        <a:buChar char="–"/>
        <a:defRPr sz="2400">
          <a:solidFill>
            <a:schemeClr val="tx1"/>
          </a:solidFill>
          <a:latin typeface="+mn-lt"/>
          <a:ea typeface="ＭＳ Ｐゴシック" charset="0"/>
          <a:cs typeface="ＭＳ Ｐゴシック" charset="0"/>
        </a:defRPr>
      </a:lvl1pPr>
      <a:lvl2pPr marL="742950" indent="-285750" algn="l" rtl="0" eaLnBrk="1" fontAlgn="base" hangingPunct="1">
        <a:lnSpc>
          <a:spcPts val="2900"/>
        </a:lnSpc>
        <a:spcBef>
          <a:spcPct val="20000"/>
        </a:spcBef>
        <a:spcAft>
          <a:spcPct val="0"/>
        </a:spcAft>
        <a:buChar char="–"/>
        <a:defRPr sz="2400">
          <a:solidFill>
            <a:schemeClr val="tx1"/>
          </a:solidFill>
          <a:latin typeface="+mn-lt"/>
          <a:ea typeface="ＭＳ Ｐゴシック" pitchFamily="-105" charset="-128"/>
        </a:defRPr>
      </a:lvl2pPr>
      <a:lvl3pPr marL="1143000" indent="-228600" algn="l" rtl="0" eaLnBrk="1" fontAlgn="base" hangingPunct="1">
        <a:lnSpc>
          <a:spcPts val="2900"/>
        </a:lnSpc>
        <a:spcBef>
          <a:spcPct val="20000"/>
        </a:spcBef>
        <a:spcAft>
          <a:spcPct val="0"/>
        </a:spcAft>
        <a:buChar char="•"/>
        <a:defRPr sz="2400">
          <a:solidFill>
            <a:schemeClr val="tx1"/>
          </a:solidFill>
          <a:latin typeface="+mn-lt"/>
          <a:ea typeface="ＭＳ Ｐゴシック" pitchFamily="-105" charset="-128"/>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pitchFamily="-105" charset="-128"/>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pitchFamily="-105"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05"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05"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05"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0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tx2"/>
            </a:gs>
            <a:gs pos="100000">
              <a:srgbClr val="6A1A41"/>
            </a:gs>
          </a:gsLst>
          <a:lin ang="5400000" scaled="1"/>
        </a:gra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2254251" y="1474788"/>
            <a:ext cx="9596967"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3075" name="Rectangle 3"/>
          <p:cNvSpPr>
            <a:spLocks noGrp="1" noChangeArrowheads="1"/>
          </p:cNvSpPr>
          <p:nvPr>
            <p:ph type="body" idx="1"/>
          </p:nvPr>
        </p:nvSpPr>
        <p:spPr bwMode="auto">
          <a:xfrm>
            <a:off x="2256367" y="2205039"/>
            <a:ext cx="9596967"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3076" name="Picture 4" descr="UOW Leading the Way white15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351" y="142875"/>
            <a:ext cx="1750483"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862"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xStyles>
    <p:titleStyle>
      <a:lvl1pPr algn="l" rtl="0" eaLnBrk="0" fontAlgn="base" hangingPunct="0">
        <a:lnSpc>
          <a:spcPts val="2600"/>
        </a:lnSpc>
        <a:spcBef>
          <a:spcPct val="0"/>
        </a:spcBef>
        <a:spcAft>
          <a:spcPct val="0"/>
        </a:spcAft>
        <a:defRPr sz="2400" b="1">
          <a:solidFill>
            <a:schemeClr val="tx1"/>
          </a:solidFill>
          <a:latin typeface="+mj-lt"/>
          <a:ea typeface="ＭＳ Ｐゴシック" charset="0"/>
          <a:cs typeface="ＭＳ Ｐゴシック" charset="0"/>
        </a:defRPr>
      </a:lvl1pPr>
      <a:lvl2pPr algn="l" rtl="0" eaLnBrk="0" fontAlgn="base" hangingPunct="0">
        <a:lnSpc>
          <a:spcPts val="2600"/>
        </a:lnSpc>
        <a:spcBef>
          <a:spcPct val="0"/>
        </a:spcBef>
        <a:spcAft>
          <a:spcPct val="0"/>
        </a:spcAft>
        <a:defRPr sz="2400" b="1">
          <a:solidFill>
            <a:schemeClr val="tx1"/>
          </a:solidFill>
          <a:latin typeface="Arial" pitchFamily="-105" charset="0"/>
          <a:ea typeface="ＭＳ Ｐゴシック" charset="0"/>
          <a:cs typeface="ＭＳ Ｐゴシック" charset="0"/>
        </a:defRPr>
      </a:lvl2pPr>
      <a:lvl3pPr algn="l" rtl="0" eaLnBrk="0" fontAlgn="base" hangingPunct="0">
        <a:lnSpc>
          <a:spcPts val="2600"/>
        </a:lnSpc>
        <a:spcBef>
          <a:spcPct val="0"/>
        </a:spcBef>
        <a:spcAft>
          <a:spcPct val="0"/>
        </a:spcAft>
        <a:defRPr sz="2400" b="1">
          <a:solidFill>
            <a:schemeClr val="tx1"/>
          </a:solidFill>
          <a:latin typeface="Arial" pitchFamily="-105" charset="0"/>
          <a:ea typeface="ＭＳ Ｐゴシック" charset="0"/>
          <a:cs typeface="ＭＳ Ｐゴシック" charset="0"/>
        </a:defRPr>
      </a:lvl3pPr>
      <a:lvl4pPr algn="l" rtl="0" eaLnBrk="0" fontAlgn="base" hangingPunct="0">
        <a:lnSpc>
          <a:spcPts val="2600"/>
        </a:lnSpc>
        <a:spcBef>
          <a:spcPct val="0"/>
        </a:spcBef>
        <a:spcAft>
          <a:spcPct val="0"/>
        </a:spcAft>
        <a:defRPr sz="2400" b="1">
          <a:solidFill>
            <a:schemeClr val="tx1"/>
          </a:solidFill>
          <a:latin typeface="Arial" pitchFamily="-105" charset="0"/>
          <a:ea typeface="ＭＳ Ｐゴシック" charset="0"/>
          <a:cs typeface="ＭＳ Ｐゴシック" charset="0"/>
        </a:defRPr>
      </a:lvl4pPr>
      <a:lvl5pPr algn="l" rtl="0" eaLnBrk="0" fontAlgn="base" hangingPunct="0">
        <a:lnSpc>
          <a:spcPts val="2600"/>
        </a:lnSpc>
        <a:spcBef>
          <a:spcPct val="0"/>
        </a:spcBef>
        <a:spcAft>
          <a:spcPct val="0"/>
        </a:spcAft>
        <a:defRPr sz="2400" b="1">
          <a:solidFill>
            <a:schemeClr val="tx1"/>
          </a:solidFill>
          <a:latin typeface="Arial" pitchFamily="-105" charset="0"/>
          <a:ea typeface="ＭＳ Ｐゴシック" charset="0"/>
          <a:cs typeface="ＭＳ Ｐゴシック" charset="0"/>
        </a:defRPr>
      </a:lvl5pPr>
      <a:lvl6pPr marL="457200" algn="l" rtl="0" fontAlgn="base">
        <a:lnSpc>
          <a:spcPts val="2600"/>
        </a:lnSpc>
        <a:spcBef>
          <a:spcPct val="0"/>
        </a:spcBef>
        <a:spcAft>
          <a:spcPct val="0"/>
        </a:spcAft>
        <a:defRPr sz="2400" b="1">
          <a:solidFill>
            <a:schemeClr val="tx1"/>
          </a:solidFill>
          <a:latin typeface="Arial" pitchFamily="-105" charset="0"/>
        </a:defRPr>
      </a:lvl6pPr>
      <a:lvl7pPr marL="914400" algn="l" rtl="0" fontAlgn="base">
        <a:lnSpc>
          <a:spcPts val="2600"/>
        </a:lnSpc>
        <a:spcBef>
          <a:spcPct val="0"/>
        </a:spcBef>
        <a:spcAft>
          <a:spcPct val="0"/>
        </a:spcAft>
        <a:defRPr sz="2400" b="1">
          <a:solidFill>
            <a:schemeClr val="tx1"/>
          </a:solidFill>
          <a:latin typeface="Arial" pitchFamily="-105" charset="0"/>
        </a:defRPr>
      </a:lvl7pPr>
      <a:lvl8pPr marL="1371600" algn="l" rtl="0" fontAlgn="base">
        <a:lnSpc>
          <a:spcPts val="2600"/>
        </a:lnSpc>
        <a:spcBef>
          <a:spcPct val="0"/>
        </a:spcBef>
        <a:spcAft>
          <a:spcPct val="0"/>
        </a:spcAft>
        <a:defRPr sz="2400" b="1">
          <a:solidFill>
            <a:schemeClr val="tx1"/>
          </a:solidFill>
          <a:latin typeface="Arial" pitchFamily="-105" charset="0"/>
        </a:defRPr>
      </a:lvl8pPr>
      <a:lvl9pPr marL="1828800" algn="l" rtl="0" fontAlgn="base">
        <a:lnSpc>
          <a:spcPts val="2600"/>
        </a:lnSpc>
        <a:spcBef>
          <a:spcPct val="0"/>
        </a:spcBef>
        <a:spcAft>
          <a:spcPct val="0"/>
        </a:spcAft>
        <a:defRPr sz="2400" b="1">
          <a:solidFill>
            <a:schemeClr val="tx1"/>
          </a:solidFill>
          <a:latin typeface="Arial" pitchFamily="-105" charset="0"/>
        </a:defRPr>
      </a:lvl9pPr>
    </p:titleStyle>
    <p:bodyStyle>
      <a:lvl1pPr marL="342900" indent="-342900" algn="l" rtl="0" eaLnBrk="0" fontAlgn="base" hangingPunct="0">
        <a:lnSpc>
          <a:spcPts val="2900"/>
        </a:lnSpc>
        <a:spcBef>
          <a:spcPct val="20000"/>
        </a:spcBef>
        <a:spcAft>
          <a:spcPct val="0"/>
        </a:spcAft>
        <a:buFont typeface="Arial" pitchFamily="34" charset="0"/>
        <a:buChar char="–"/>
        <a:defRPr sz="2400">
          <a:solidFill>
            <a:schemeClr val="tx1"/>
          </a:solidFill>
          <a:latin typeface="+mn-lt"/>
          <a:ea typeface="ＭＳ Ｐゴシック" charset="0"/>
          <a:cs typeface="ＭＳ Ｐゴシック" charset="0"/>
        </a:defRPr>
      </a:lvl1pPr>
      <a:lvl2pPr marL="742950" indent="-285750" algn="l" rtl="0" eaLnBrk="0" fontAlgn="base" hangingPunct="0">
        <a:lnSpc>
          <a:spcPts val="2900"/>
        </a:lnSpc>
        <a:spcBef>
          <a:spcPct val="20000"/>
        </a:spcBef>
        <a:spcAft>
          <a:spcPct val="0"/>
        </a:spcAft>
        <a:buChar char="–"/>
        <a:defRPr sz="2400">
          <a:solidFill>
            <a:schemeClr val="tx1"/>
          </a:solidFill>
          <a:latin typeface="+mn-lt"/>
          <a:ea typeface="ＭＳ Ｐゴシック" pitchFamily="-105" charset="-128"/>
        </a:defRPr>
      </a:lvl2pPr>
      <a:lvl3pPr marL="1143000" indent="-228600" algn="l" rtl="0" eaLnBrk="0" fontAlgn="base" hangingPunct="0">
        <a:lnSpc>
          <a:spcPts val="2900"/>
        </a:lnSpc>
        <a:spcBef>
          <a:spcPct val="20000"/>
        </a:spcBef>
        <a:spcAft>
          <a:spcPct val="0"/>
        </a:spcAft>
        <a:buChar char="•"/>
        <a:defRPr sz="2400">
          <a:solidFill>
            <a:schemeClr val="tx1"/>
          </a:solidFill>
          <a:latin typeface="+mn-lt"/>
          <a:ea typeface="ＭＳ Ｐゴシック" pitchFamily="-105"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05"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05"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05"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0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2254251" y="1474788"/>
            <a:ext cx="9596967"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5123" name="Rectangle 3"/>
          <p:cNvSpPr>
            <a:spLocks noGrp="1" noChangeArrowheads="1"/>
          </p:cNvSpPr>
          <p:nvPr>
            <p:ph type="body" idx="1"/>
          </p:nvPr>
        </p:nvSpPr>
        <p:spPr bwMode="auto">
          <a:xfrm>
            <a:off x="2256367" y="2205039"/>
            <a:ext cx="9596967"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5124" name="Picture 4" descr="UOW Leading the Way white15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351" y="142875"/>
            <a:ext cx="1750483"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5" descr="UOW Leading the Way claret15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3351" y="142875"/>
            <a:ext cx="1750483"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63"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Lst>
  <p:txStyles>
    <p:titleStyle>
      <a:lvl1pPr algn="l" rtl="0" eaLnBrk="0" fontAlgn="base" hangingPunct="0">
        <a:lnSpc>
          <a:spcPts val="2600"/>
        </a:lnSpc>
        <a:spcBef>
          <a:spcPct val="0"/>
        </a:spcBef>
        <a:spcAft>
          <a:spcPct val="0"/>
        </a:spcAft>
        <a:defRPr sz="2400" b="1">
          <a:solidFill>
            <a:srgbClr val="6A1A41"/>
          </a:solidFill>
          <a:latin typeface="+mj-lt"/>
          <a:ea typeface="ＭＳ Ｐゴシック" charset="0"/>
          <a:cs typeface="ＭＳ Ｐゴシック" charset="0"/>
        </a:defRPr>
      </a:lvl1pPr>
      <a:lvl2pPr algn="l" rtl="0" eaLnBrk="0" fontAlgn="base" hangingPunct="0">
        <a:lnSpc>
          <a:spcPts val="2600"/>
        </a:lnSpc>
        <a:spcBef>
          <a:spcPct val="0"/>
        </a:spcBef>
        <a:spcAft>
          <a:spcPct val="0"/>
        </a:spcAft>
        <a:defRPr sz="2400" b="1">
          <a:solidFill>
            <a:srgbClr val="6A1A41"/>
          </a:solidFill>
          <a:latin typeface="Arial" pitchFamily="-105" charset="0"/>
          <a:ea typeface="ＭＳ Ｐゴシック" charset="0"/>
          <a:cs typeface="ＭＳ Ｐゴシック" charset="0"/>
        </a:defRPr>
      </a:lvl2pPr>
      <a:lvl3pPr algn="l" rtl="0" eaLnBrk="0" fontAlgn="base" hangingPunct="0">
        <a:lnSpc>
          <a:spcPts val="2600"/>
        </a:lnSpc>
        <a:spcBef>
          <a:spcPct val="0"/>
        </a:spcBef>
        <a:spcAft>
          <a:spcPct val="0"/>
        </a:spcAft>
        <a:defRPr sz="2400" b="1">
          <a:solidFill>
            <a:srgbClr val="6A1A41"/>
          </a:solidFill>
          <a:latin typeface="Arial" pitchFamily="-105" charset="0"/>
          <a:ea typeface="ＭＳ Ｐゴシック" charset="0"/>
          <a:cs typeface="ＭＳ Ｐゴシック" charset="0"/>
        </a:defRPr>
      </a:lvl3pPr>
      <a:lvl4pPr algn="l" rtl="0" eaLnBrk="0" fontAlgn="base" hangingPunct="0">
        <a:lnSpc>
          <a:spcPts val="2600"/>
        </a:lnSpc>
        <a:spcBef>
          <a:spcPct val="0"/>
        </a:spcBef>
        <a:spcAft>
          <a:spcPct val="0"/>
        </a:spcAft>
        <a:defRPr sz="2400" b="1">
          <a:solidFill>
            <a:srgbClr val="6A1A41"/>
          </a:solidFill>
          <a:latin typeface="Arial" pitchFamily="-105" charset="0"/>
          <a:ea typeface="ＭＳ Ｐゴシック" charset="0"/>
          <a:cs typeface="ＭＳ Ｐゴシック" charset="0"/>
        </a:defRPr>
      </a:lvl4pPr>
      <a:lvl5pPr algn="l" rtl="0" eaLnBrk="0" fontAlgn="base" hangingPunct="0">
        <a:lnSpc>
          <a:spcPts val="2600"/>
        </a:lnSpc>
        <a:spcBef>
          <a:spcPct val="0"/>
        </a:spcBef>
        <a:spcAft>
          <a:spcPct val="0"/>
        </a:spcAft>
        <a:defRPr sz="2400" b="1">
          <a:solidFill>
            <a:srgbClr val="6A1A41"/>
          </a:solidFill>
          <a:latin typeface="Arial" pitchFamily="-105" charset="0"/>
          <a:ea typeface="ＭＳ Ｐゴシック" charset="0"/>
          <a:cs typeface="ＭＳ Ｐゴシック" charset="0"/>
        </a:defRPr>
      </a:lvl5pPr>
      <a:lvl6pPr marL="457200" algn="l" rtl="0" fontAlgn="base">
        <a:lnSpc>
          <a:spcPts val="2600"/>
        </a:lnSpc>
        <a:spcBef>
          <a:spcPct val="0"/>
        </a:spcBef>
        <a:spcAft>
          <a:spcPct val="0"/>
        </a:spcAft>
        <a:defRPr sz="2400" b="1">
          <a:solidFill>
            <a:srgbClr val="6A1A41"/>
          </a:solidFill>
          <a:latin typeface="Arial" pitchFamily="-105" charset="0"/>
        </a:defRPr>
      </a:lvl6pPr>
      <a:lvl7pPr marL="914400" algn="l" rtl="0" fontAlgn="base">
        <a:lnSpc>
          <a:spcPts val="2600"/>
        </a:lnSpc>
        <a:spcBef>
          <a:spcPct val="0"/>
        </a:spcBef>
        <a:spcAft>
          <a:spcPct val="0"/>
        </a:spcAft>
        <a:defRPr sz="2400" b="1">
          <a:solidFill>
            <a:srgbClr val="6A1A41"/>
          </a:solidFill>
          <a:latin typeface="Arial" pitchFamily="-105" charset="0"/>
        </a:defRPr>
      </a:lvl7pPr>
      <a:lvl8pPr marL="1371600" algn="l" rtl="0" fontAlgn="base">
        <a:lnSpc>
          <a:spcPts val="2600"/>
        </a:lnSpc>
        <a:spcBef>
          <a:spcPct val="0"/>
        </a:spcBef>
        <a:spcAft>
          <a:spcPct val="0"/>
        </a:spcAft>
        <a:defRPr sz="2400" b="1">
          <a:solidFill>
            <a:srgbClr val="6A1A41"/>
          </a:solidFill>
          <a:latin typeface="Arial" pitchFamily="-105" charset="0"/>
        </a:defRPr>
      </a:lvl8pPr>
      <a:lvl9pPr marL="1828800" algn="l" rtl="0" fontAlgn="base">
        <a:lnSpc>
          <a:spcPts val="2600"/>
        </a:lnSpc>
        <a:spcBef>
          <a:spcPct val="0"/>
        </a:spcBef>
        <a:spcAft>
          <a:spcPct val="0"/>
        </a:spcAft>
        <a:defRPr sz="2400" b="1">
          <a:solidFill>
            <a:srgbClr val="6A1A41"/>
          </a:solidFill>
          <a:latin typeface="Arial" pitchFamily="-105" charset="0"/>
        </a:defRPr>
      </a:lvl9pPr>
    </p:titleStyle>
    <p:bodyStyle>
      <a:lvl1pPr marL="342900" indent="-342900" algn="l" rtl="0" eaLnBrk="0" fontAlgn="base" hangingPunct="0">
        <a:lnSpc>
          <a:spcPts val="2900"/>
        </a:lnSpc>
        <a:spcBef>
          <a:spcPct val="20000"/>
        </a:spcBef>
        <a:spcAft>
          <a:spcPct val="0"/>
        </a:spcAft>
        <a:buFont typeface="Arial" pitchFamily="34" charset="0"/>
        <a:buChar char="–"/>
        <a:defRPr sz="2400">
          <a:solidFill>
            <a:srgbClr val="7D9AAA"/>
          </a:solidFill>
          <a:latin typeface="+mn-lt"/>
          <a:ea typeface="ＭＳ Ｐゴシック" charset="0"/>
          <a:cs typeface="ＭＳ Ｐゴシック" charset="0"/>
        </a:defRPr>
      </a:lvl1pPr>
      <a:lvl2pPr marL="742950" indent="-285750" algn="l" rtl="0" eaLnBrk="0" fontAlgn="base" hangingPunct="0">
        <a:lnSpc>
          <a:spcPts val="2900"/>
        </a:lnSpc>
        <a:spcBef>
          <a:spcPct val="20000"/>
        </a:spcBef>
        <a:spcAft>
          <a:spcPct val="0"/>
        </a:spcAft>
        <a:buChar char="–"/>
        <a:defRPr sz="2400">
          <a:solidFill>
            <a:srgbClr val="7D9AAA"/>
          </a:solidFill>
          <a:latin typeface="+mn-lt"/>
          <a:ea typeface="ＭＳ Ｐゴシック" pitchFamily="-105" charset="-128"/>
        </a:defRPr>
      </a:lvl2pPr>
      <a:lvl3pPr marL="1143000" indent="-228600" algn="l" rtl="0" eaLnBrk="0" fontAlgn="base" hangingPunct="0">
        <a:lnSpc>
          <a:spcPts val="2900"/>
        </a:lnSpc>
        <a:spcBef>
          <a:spcPct val="20000"/>
        </a:spcBef>
        <a:spcAft>
          <a:spcPct val="0"/>
        </a:spcAft>
        <a:buChar char="•"/>
        <a:defRPr sz="2400">
          <a:solidFill>
            <a:srgbClr val="7D9AAA"/>
          </a:solidFill>
          <a:latin typeface="+mn-lt"/>
          <a:ea typeface="ＭＳ Ｐゴシック" pitchFamily="-105" charset="-128"/>
        </a:defRPr>
      </a:lvl3pPr>
      <a:lvl4pPr marL="1600200" indent="-228600" algn="l" rtl="0" eaLnBrk="0" fontAlgn="base" hangingPunct="0">
        <a:spcBef>
          <a:spcPct val="20000"/>
        </a:spcBef>
        <a:spcAft>
          <a:spcPct val="0"/>
        </a:spcAft>
        <a:buChar char="–"/>
        <a:defRPr sz="2000">
          <a:solidFill>
            <a:srgbClr val="7D9AAA"/>
          </a:solidFill>
          <a:latin typeface="+mn-lt"/>
          <a:ea typeface="ＭＳ Ｐゴシック" pitchFamily="-105" charset="-128"/>
        </a:defRPr>
      </a:lvl4pPr>
      <a:lvl5pPr marL="2057400" indent="-228600" algn="l" rtl="0" eaLnBrk="0" fontAlgn="base" hangingPunct="0">
        <a:spcBef>
          <a:spcPct val="20000"/>
        </a:spcBef>
        <a:spcAft>
          <a:spcPct val="0"/>
        </a:spcAft>
        <a:buChar char="»"/>
        <a:defRPr sz="2000">
          <a:solidFill>
            <a:srgbClr val="7D9AAA"/>
          </a:solidFill>
          <a:latin typeface="+mn-lt"/>
          <a:ea typeface="ＭＳ Ｐゴシック" pitchFamily="-105" charset="-128"/>
        </a:defRPr>
      </a:lvl5pPr>
      <a:lvl6pPr marL="2514600" indent="-228600" algn="l" rtl="0" fontAlgn="base">
        <a:spcBef>
          <a:spcPct val="20000"/>
        </a:spcBef>
        <a:spcAft>
          <a:spcPct val="0"/>
        </a:spcAft>
        <a:buChar char="»"/>
        <a:defRPr sz="2000">
          <a:solidFill>
            <a:srgbClr val="7D9AAA"/>
          </a:solidFill>
          <a:latin typeface="+mn-lt"/>
          <a:ea typeface="ＭＳ Ｐゴシック" pitchFamily="-105" charset="-128"/>
        </a:defRPr>
      </a:lvl6pPr>
      <a:lvl7pPr marL="2971800" indent="-228600" algn="l" rtl="0" fontAlgn="base">
        <a:spcBef>
          <a:spcPct val="20000"/>
        </a:spcBef>
        <a:spcAft>
          <a:spcPct val="0"/>
        </a:spcAft>
        <a:buChar char="»"/>
        <a:defRPr sz="2000">
          <a:solidFill>
            <a:srgbClr val="7D9AAA"/>
          </a:solidFill>
          <a:latin typeface="+mn-lt"/>
          <a:ea typeface="ＭＳ Ｐゴシック" pitchFamily="-105" charset="-128"/>
        </a:defRPr>
      </a:lvl7pPr>
      <a:lvl8pPr marL="3429000" indent="-228600" algn="l" rtl="0" fontAlgn="base">
        <a:spcBef>
          <a:spcPct val="20000"/>
        </a:spcBef>
        <a:spcAft>
          <a:spcPct val="0"/>
        </a:spcAft>
        <a:buChar char="»"/>
        <a:defRPr sz="2000">
          <a:solidFill>
            <a:srgbClr val="7D9AAA"/>
          </a:solidFill>
          <a:latin typeface="+mn-lt"/>
          <a:ea typeface="ＭＳ Ｐゴシック" pitchFamily="-105" charset="-128"/>
        </a:defRPr>
      </a:lvl8pPr>
      <a:lvl9pPr marL="3886200" indent="-228600" algn="l" rtl="0" fontAlgn="base">
        <a:spcBef>
          <a:spcPct val="20000"/>
        </a:spcBef>
        <a:spcAft>
          <a:spcPct val="0"/>
        </a:spcAft>
        <a:buChar char="»"/>
        <a:defRPr sz="2000">
          <a:solidFill>
            <a:srgbClr val="7D9AAA"/>
          </a:solidFill>
          <a:latin typeface="+mn-lt"/>
          <a:ea typeface="ＭＳ Ｐゴシック" pitchFamily="-10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29.jpeg"/><Relationship Id="rId3" Type="http://schemas.openxmlformats.org/officeDocument/2006/relationships/image" Target="../media/image20.png"/><Relationship Id="rId7" Type="http://schemas.openxmlformats.org/officeDocument/2006/relationships/image" Target="../media/image24.jpeg"/><Relationship Id="rId12" Type="http://schemas.openxmlformats.org/officeDocument/2006/relationships/image" Target="../media/image18.jpeg"/><Relationship Id="rId2" Type="http://schemas.openxmlformats.org/officeDocument/2006/relationships/image" Target="../media/image19.jpeg"/><Relationship Id="rId16" Type="http://schemas.openxmlformats.org/officeDocument/2006/relationships/image" Target="../media/image32.emf"/><Relationship Id="rId1" Type="http://schemas.openxmlformats.org/officeDocument/2006/relationships/slideLayout" Target="../slideLayouts/slideLayout24.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jpeg"/><Relationship Id="rId15" Type="http://schemas.openxmlformats.org/officeDocument/2006/relationships/image" Target="../media/image31.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 Id="rId1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4.xml"/><Relationship Id="rId4" Type="http://schemas.openxmlformats.org/officeDocument/2006/relationships/image" Target="../media/image3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4.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4.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7.jpeg"/><Relationship Id="rId3" Type="http://schemas.openxmlformats.org/officeDocument/2006/relationships/image" Target="../media/image48.jpeg"/><Relationship Id="rId7" Type="http://schemas.openxmlformats.org/officeDocument/2006/relationships/image" Target="../media/image52.png"/><Relationship Id="rId12" Type="http://schemas.openxmlformats.org/officeDocument/2006/relationships/image" Target="../media/image56.png"/><Relationship Id="rId17" Type="http://schemas.openxmlformats.org/officeDocument/2006/relationships/image" Target="../media/image61.jpeg"/><Relationship Id="rId2" Type="http://schemas.openxmlformats.org/officeDocument/2006/relationships/notesSlide" Target="../notesSlides/notesSlide6.xml"/><Relationship Id="rId16" Type="http://schemas.openxmlformats.org/officeDocument/2006/relationships/image" Target="../media/image60.png"/><Relationship Id="rId1" Type="http://schemas.openxmlformats.org/officeDocument/2006/relationships/slideLayout" Target="../slideLayouts/slideLayout24.xml"/><Relationship Id="rId6" Type="http://schemas.openxmlformats.org/officeDocument/2006/relationships/image" Target="../media/image51.png"/><Relationship Id="rId11" Type="http://schemas.openxmlformats.org/officeDocument/2006/relationships/image" Target="../media/image55.jpeg"/><Relationship Id="rId5" Type="http://schemas.openxmlformats.org/officeDocument/2006/relationships/image" Target="../media/image50.jpe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hyperlink" Target="https://pngimg.com/uploads/scientist/scientist_PNG44.png" TargetMode="External"/><Relationship Id="rId14" Type="http://schemas.openxmlformats.org/officeDocument/2006/relationships/image" Target="../media/image5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hyperlink" Target="https://www.cloudifacturing.eu/" TargetMode="External"/><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hyperlink" Target="https://digitbrain.eu/"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4.xml"/><Relationship Id="rId4" Type="http://schemas.openxmlformats.org/officeDocument/2006/relationships/image" Target="../media/image67.jpe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4.xml"/><Relationship Id="rId5" Type="http://schemas.openxmlformats.org/officeDocument/2006/relationships/image" Target="../media/image71.jpeg"/><Relationship Id="rId4" Type="http://schemas.openxmlformats.org/officeDocument/2006/relationships/image" Target="../media/image70.jpe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62.jpe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8" Type="http://schemas.openxmlformats.org/officeDocument/2006/relationships/image" Target="../media/image78.jpg"/><Relationship Id="rId13" Type="http://schemas.openxmlformats.org/officeDocument/2006/relationships/image" Target="../media/image83.png"/><Relationship Id="rId3" Type="http://schemas.openxmlformats.org/officeDocument/2006/relationships/image" Target="../media/image74.emf"/><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jpg"/><Relationship Id="rId15" Type="http://schemas.openxmlformats.org/officeDocument/2006/relationships/image" Target="../media/image85.png"/><Relationship Id="rId10" Type="http://schemas.openxmlformats.org/officeDocument/2006/relationships/image" Target="../media/image80.jpg"/><Relationship Id="rId4" Type="http://schemas.openxmlformats.org/officeDocument/2006/relationships/hyperlink" Target="https://www.asclepios-project.eu/" TargetMode="External"/><Relationship Id="rId9" Type="http://schemas.openxmlformats.org/officeDocument/2006/relationships/image" Target="../media/image79.png"/><Relationship Id="rId14" Type="http://schemas.openxmlformats.org/officeDocument/2006/relationships/image" Target="../media/image84.jpg"/></Relationships>
</file>

<file path=ppt/slides/_rels/slide33.xml.rels><?xml version="1.0" encoding="UTF-8" standalone="yes"?>
<Relationships xmlns="http://schemas.openxmlformats.org/package/2006/relationships"><Relationship Id="rId8" Type="http://schemas.openxmlformats.org/officeDocument/2006/relationships/image" Target="../media/image87.tiff"/><Relationship Id="rId3" Type="http://schemas.openxmlformats.org/officeDocument/2006/relationships/image" Target="../media/image75.jpg"/><Relationship Id="rId7" Type="http://schemas.openxmlformats.org/officeDocument/2006/relationships/image" Target="../media/image86.emf"/><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84.jpg"/><Relationship Id="rId5" Type="http://schemas.openxmlformats.org/officeDocument/2006/relationships/image" Target="../media/image77.png"/><Relationship Id="rId10" Type="http://schemas.openxmlformats.org/officeDocument/2006/relationships/image" Target="../media/image74.emf"/><Relationship Id="rId4" Type="http://schemas.openxmlformats.org/officeDocument/2006/relationships/image" Target="../media/image76.png"/><Relationship Id="rId9" Type="http://schemas.openxmlformats.org/officeDocument/2006/relationships/image" Target="../media/image88.jpeg"/></Relationships>
</file>

<file path=ppt/slides/_rels/slide3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74.emf"/><Relationship Id="rId7" Type="http://schemas.openxmlformats.org/officeDocument/2006/relationships/image" Target="../media/image92.jpe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91.png"/><Relationship Id="rId5" Type="http://schemas.openxmlformats.org/officeDocument/2006/relationships/image" Target="../media/image90.jpeg"/><Relationship Id="rId4" Type="http://schemas.openxmlformats.org/officeDocument/2006/relationships/image" Target="../media/image8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descr="118704_9578+Burn72cropped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61579"/>
            <a:ext cx="12192000" cy="613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 name="Title 1"/>
          <p:cNvSpPr>
            <a:spLocks noGrp="1"/>
          </p:cNvSpPr>
          <p:nvPr>
            <p:ph type="title"/>
          </p:nvPr>
        </p:nvSpPr>
        <p:spPr>
          <a:xfrm>
            <a:off x="2063553" y="908720"/>
            <a:ext cx="8348861" cy="2889250"/>
          </a:xfrm>
        </p:spPr>
        <p:txBody>
          <a:bodyPr/>
          <a:lstStyle/>
          <a:p>
            <a:pPr algn="ctr">
              <a:lnSpc>
                <a:spcPct val="100000"/>
              </a:lnSpc>
            </a:pPr>
            <a:r>
              <a:rPr lang="en-GB" sz="3200" dirty="0"/>
              <a:t>Research in the School of Computer Science and Engineering and in the Centre for Parallel Computing</a:t>
            </a:r>
            <a:br>
              <a:rPr lang="en-GB" sz="3200" dirty="0"/>
            </a:br>
            <a:br>
              <a:rPr lang="en-GB" sz="3200" dirty="0"/>
            </a:br>
            <a:r>
              <a:rPr lang="en-GB" sz="3200" dirty="0"/>
              <a:t>“Flying high in the Cloud”</a:t>
            </a:r>
            <a:br>
              <a:rPr lang="en-GB" sz="3200" dirty="0"/>
            </a:br>
            <a:br>
              <a:rPr lang="en-GB" sz="3200" dirty="0"/>
            </a:br>
            <a:r>
              <a:rPr lang="en-GB" sz="2400" dirty="0"/>
              <a:t>Prof. Tamas Kiss</a:t>
            </a:r>
            <a:br>
              <a:rPr lang="en-GB" sz="2400" dirty="0"/>
            </a:br>
            <a:r>
              <a:rPr lang="en-GB" sz="2400" dirty="0"/>
              <a:t>School Research Lead</a:t>
            </a:r>
            <a:br>
              <a:rPr lang="en-GB" sz="2400" dirty="0"/>
            </a:br>
            <a:r>
              <a:rPr lang="en-GB" sz="2400" dirty="0"/>
              <a:t>Director of Centre for Parallel Computing</a:t>
            </a:r>
            <a:endParaRPr lang="en-US" altLang="en-US" sz="2400" dirty="0">
              <a:ea typeface="ＭＳ Ｐゴシック"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3071664" y="263817"/>
            <a:ext cx="8496943" cy="658812"/>
          </a:xfrm>
        </p:spPr>
        <p:txBody>
          <a:bodyPr/>
          <a:lstStyle/>
          <a:p>
            <a:pPr eaLnBrk="1" hangingPunct="1">
              <a:lnSpc>
                <a:spcPct val="100000"/>
              </a:lnSpc>
            </a:pPr>
            <a:r>
              <a:rPr lang="en-US" altLang="en-US" sz="2800" dirty="0">
                <a:ea typeface="ＭＳ Ｐゴシック" pitchFamily="34" charset="-128"/>
              </a:rPr>
              <a:t>Centre for Parallel Computing</a:t>
            </a:r>
          </a:p>
        </p:txBody>
      </p:sp>
      <p:sp>
        <p:nvSpPr>
          <p:cNvPr id="6" name="AutoShape 12" descr="Image result for laptop"/>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7D9AAA"/>
              </a:solidFill>
              <a:effectLst/>
              <a:uLnTx/>
              <a:uFillTx/>
              <a:latin typeface="Arial" pitchFamily="34" charset="0"/>
              <a:ea typeface="ＭＳ Ｐゴシック" pitchFamily="34" charset="-128"/>
              <a:cs typeface="+mn-cs"/>
            </a:endParaRPr>
          </a:p>
        </p:txBody>
      </p:sp>
      <p:sp>
        <p:nvSpPr>
          <p:cNvPr id="11" name="Content Placeholder 3">
            <a:extLst>
              <a:ext uri="{FF2B5EF4-FFF2-40B4-BE49-F238E27FC236}">
                <a16:creationId xmlns:a16="http://schemas.microsoft.com/office/drawing/2014/main" id="{BF1AE9D4-0F1A-4130-8263-708EC4AE64AF}"/>
              </a:ext>
            </a:extLst>
          </p:cNvPr>
          <p:cNvSpPr>
            <a:spLocks noGrp="1"/>
          </p:cNvSpPr>
          <p:nvPr>
            <p:ph idx="1"/>
          </p:nvPr>
        </p:nvSpPr>
        <p:spPr>
          <a:xfrm>
            <a:off x="464132" y="1174708"/>
            <a:ext cx="8514405" cy="5348003"/>
          </a:xfrm>
          <a:prstGeom prst="rect">
            <a:avLst/>
          </a:prstGeom>
        </p:spPr>
        <p:txBody>
          <a:bodyPr>
            <a:normAutofit/>
          </a:bodyPr>
          <a:lstStyle/>
          <a:p>
            <a:r>
              <a:rPr lang="en-GB" b="1" kern="1200" dirty="0">
                <a:solidFill>
                  <a:sysClr val="windowText" lastClr="000000">
                    <a:lumMod val="75000"/>
                    <a:lumOff val="25000"/>
                  </a:sysClr>
                </a:solidFill>
                <a:ea typeface="Segoe UI Historic" panose="020B0502040204020203" pitchFamily="34" charset="0"/>
                <a:cs typeface="Segoe UI Historic" panose="020B0502040204020203" pitchFamily="34" charset="0"/>
              </a:rPr>
              <a:t>Research Centre for Parallel Computing</a:t>
            </a:r>
          </a:p>
          <a:p>
            <a:pPr lvl="1"/>
            <a:r>
              <a:rPr lang="en-GB" kern="1200" dirty="0">
                <a:solidFill>
                  <a:sysClr val="windowText" lastClr="000000">
                    <a:lumMod val="75000"/>
                    <a:lumOff val="25000"/>
                  </a:sysClr>
                </a:solidFill>
                <a:ea typeface="Segoe UI Historic" panose="020B0502040204020203" pitchFamily="34" charset="0"/>
                <a:cs typeface="Segoe UI Historic" panose="020B0502040204020203" pitchFamily="34" charset="0"/>
              </a:rPr>
              <a:t>Focus on cloud-fog-edge computing –  service orchestration </a:t>
            </a:r>
          </a:p>
          <a:p>
            <a:pPr lvl="1"/>
            <a:r>
              <a:rPr lang="en-GB" kern="1200" dirty="0">
                <a:solidFill>
                  <a:sysClr val="windowText" lastClr="000000">
                    <a:lumMod val="75000"/>
                    <a:lumOff val="25000"/>
                  </a:sysClr>
                </a:solidFill>
                <a:ea typeface="Segoe UI Historic" panose="020B0502040204020203" pitchFamily="34" charset="0"/>
                <a:cs typeface="Segoe UI Historic" panose="020B0502040204020203" pitchFamily="34" charset="0"/>
              </a:rPr>
              <a:t>Application of clouds in manufacturing and healthcare </a:t>
            </a:r>
          </a:p>
          <a:p>
            <a:pPr lvl="1"/>
            <a:r>
              <a:rPr lang="en-GB" kern="1200" dirty="0">
                <a:solidFill>
                  <a:sysClr val="windowText" lastClr="000000">
                    <a:lumMod val="75000"/>
                    <a:lumOff val="25000"/>
                  </a:sysClr>
                </a:solidFill>
                <a:ea typeface="Segoe UI Historic" panose="020B0502040204020203" pitchFamily="34" charset="0"/>
                <a:cs typeface="Segoe UI Historic" panose="020B0502040204020203" pitchFamily="34" charset="0"/>
              </a:rPr>
              <a:t>8 full-time and 3 part-time researchers, 3 academics</a:t>
            </a:r>
          </a:p>
          <a:p>
            <a:pPr lvl="1"/>
            <a:r>
              <a:rPr lang="en-GB" kern="1200" dirty="0">
                <a:solidFill>
                  <a:sysClr val="windowText" lastClr="000000">
                    <a:lumMod val="75000"/>
                    <a:lumOff val="25000"/>
                  </a:sysClr>
                </a:solidFill>
                <a:ea typeface="Segoe UI Historic" panose="020B0502040204020203" pitchFamily="34" charset="0"/>
                <a:cs typeface="Segoe UI Historic" panose="020B0502040204020203" pitchFamily="34" charset="0"/>
              </a:rPr>
              <a:t>5 currently active European funded projects</a:t>
            </a:r>
          </a:p>
          <a:p>
            <a:endParaRPr lang="en-GB" dirty="0">
              <a:solidFill>
                <a:srgbClr val="000000"/>
              </a:solidFill>
            </a:endParaRPr>
          </a:p>
        </p:txBody>
      </p:sp>
      <p:pic>
        <p:nvPicPr>
          <p:cNvPr id="12" name="Picture 2" descr="Image may contain: 10 people, including Tamas Kiss, people smiling, people standing and indoor">
            <a:extLst>
              <a:ext uri="{FF2B5EF4-FFF2-40B4-BE49-F238E27FC236}">
                <a16:creationId xmlns:a16="http://schemas.microsoft.com/office/drawing/2014/main" id="{D59458ED-30EB-4D28-881E-949DFFBA8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8208" y="3349303"/>
            <a:ext cx="4104451" cy="307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899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12" descr="Image result for laptop"/>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2" descr="E:\Tamas\GT3\Projects\Cloudifacturing\Meetings\01 Kick-off Darmstadt Oct 2017\Presentations\Kisst cropp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2697872"/>
            <a:ext cx="2054502" cy="20594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E:\Tamas\GT3\Projects\Cloudifacturing\Meetings\01 Kick-off Darmstadt Oct 2017\Presentations\Pict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8471" y="2660082"/>
            <a:ext cx="1992031" cy="2074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E:\Tamas\GT3\Projects\Cloudifacturing\Meetings\01 Kick-off Darmstadt Oct 2017\Presentations\Gabriele_Pieranton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7854" y="2710442"/>
            <a:ext cx="2074057" cy="2074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E:\Tamas\GT3\Projects\Cloudifacturing\Meetings\01 Kick-off Darmstadt Oct 2017\Presentations\Huseyin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8094" y="2695646"/>
            <a:ext cx="1616952" cy="20416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ntonis Michalas">
            <a:extLst>
              <a:ext uri="{FF2B5EF4-FFF2-40B4-BE49-F238E27FC236}">
                <a16:creationId xmlns:a16="http://schemas.microsoft.com/office/drawing/2014/main" id="{A8F9E475-C49A-48EC-94F6-F4C2695A28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2510" y="2636912"/>
            <a:ext cx="2120399" cy="21203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irisa.fr/asap/wp-content/uploads/2014/04/resmiac.jpg?height=200&amp;width=230">
            <a:extLst>
              <a:ext uri="{FF2B5EF4-FFF2-40B4-BE49-F238E27FC236}">
                <a16:creationId xmlns:a16="http://schemas.microsoft.com/office/drawing/2014/main" id="{35377F4C-33D7-48D8-873E-E465AF7EEA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6403" y="5005570"/>
            <a:ext cx="1399860" cy="15133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media.licdn.com/dms/image/C4D03AQFIm1MLA4E7Hg/profile-displayphoto-shrink_200_200/0?e=1579132800&amp;v=beta&amp;t=NBE4g8NVnKLUOa6GGfskwl-sqzofzK5EZkgRNgXT7UQ">
            <a:extLst>
              <a:ext uri="{FF2B5EF4-FFF2-40B4-BE49-F238E27FC236}">
                <a16:creationId xmlns:a16="http://schemas.microsoft.com/office/drawing/2014/main" id="{1B518136-4CD4-4ED4-9106-84A8E790CB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8094" y="5005570"/>
            <a:ext cx="1503032" cy="15030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uankai Chen">
            <a:extLst>
              <a:ext uri="{FF2B5EF4-FFF2-40B4-BE49-F238E27FC236}">
                <a16:creationId xmlns:a16="http://schemas.microsoft.com/office/drawing/2014/main" id="{03996272-79B5-4F7A-A163-E8F7B486F97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2957" y="5011982"/>
            <a:ext cx="1519775" cy="15197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media.licdn.com/dms/image/C5603AQESwF952xY7PA/profile-displayphoto-shrink_200_200/0?e=1579132800&amp;v=beta&amp;t=8d7YPEQBLPQ83PxJrfxNuXPupmNHuQwdmq7c4nfGJU4">
            <a:extLst>
              <a:ext uri="{FF2B5EF4-FFF2-40B4-BE49-F238E27FC236}">
                <a16:creationId xmlns:a16="http://schemas.microsoft.com/office/drawing/2014/main" id="{A314ABD1-937A-4324-BB55-8F48C2B629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29" y="5011983"/>
            <a:ext cx="1513362" cy="151336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mjad Ullah">
            <a:extLst>
              <a:ext uri="{FF2B5EF4-FFF2-40B4-BE49-F238E27FC236}">
                <a16:creationId xmlns:a16="http://schemas.microsoft.com/office/drawing/2014/main" id="{2914C07F-14A7-4995-A188-4269253BBB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46247" y="5005570"/>
            <a:ext cx="1199197" cy="151977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2">
            <a:extLst>
              <a:ext uri="{FF2B5EF4-FFF2-40B4-BE49-F238E27FC236}">
                <a16:creationId xmlns:a16="http://schemas.microsoft.com/office/drawing/2014/main" id="{A7D7A70B-2E8B-42C3-A91F-5E356874DE73}"/>
              </a:ext>
            </a:extLst>
          </p:cNvPr>
          <p:cNvSpPr txBox="1">
            <a:spLocks noChangeArrowheads="1"/>
          </p:cNvSpPr>
          <p:nvPr/>
        </p:nvSpPr>
        <p:spPr bwMode="auto">
          <a:xfrm>
            <a:off x="2135560" y="260648"/>
            <a:ext cx="6356567" cy="1424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ts val="2600"/>
              </a:lnSpc>
              <a:spcBef>
                <a:spcPct val="0"/>
              </a:spcBef>
              <a:spcAft>
                <a:spcPct val="0"/>
              </a:spcAft>
              <a:defRPr sz="2400" b="1">
                <a:solidFill>
                  <a:srgbClr val="6A1A41"/>
                </a:solidFill>
                <a:latin typeface="+mj-lt"/>
                <a:ea typeface="ＭＳ Ｐゴシック" charset="0"/>
                <a:cs typeface="ＭＳ Ｐゴシック" charset="0"/>
              </a:defRPr>
            </a:lvl1pPr>
            <a:lvl2pPr algn="l" rtl="0" eaLnBrk="0" fontAlgn="base" hangingPunct="0">
              <a:lnSpc>
                <a:spcPts val="2600"/>
              </a:lnSpc>
              <a:spcBef>
                <a:spcPct val="0"/>
              </a:spcBef>
              <a:spcAft>
                <a:spcPct val="0"/>
              </a:spcAft>
              <a:defRPr sz="2400" b="1">
                <a:solidFill>
                  <a:srgbClr val="6A1A41"/>
                </a:solidFill>
                <a:latin typeface="Arial" pitchFamily="-105" charset="0"/>
                <a:ea typeface="ＭＳ Ｐゴシック" charset="0"/>
                <a:cs typeface="ＭＳ Ｐゴシック" charset="0"/>
              </a:defRPr>
            </a:lvl2pPr>
            <a:lvl3pPr algn="l" rtl="0" eaLnBrk="0" fontAlgn="base" hangingPunct="0">
              <a:lnSpc>
                <a:spcPts val="2600"/>
              </a:lnSpc>
              <a:spcBef>
                <a:spcPct val="0"/>
              </a:spcBef>
              <a:spcAft>
                <a:spcPct val="0"/>
              </a:spcAft>
              <a:defRPr sz="2400" b="1">
                <a:solidFill>
                  <a:srgbClr val="6A1A41"/>
                </a:solidFill>
                <a:latin typeface="Arial" pitchFamily="-105" charset="0"/>
                <a:ea typeface="ＭＳ Ｐゴシック" charset="0"/>
                <a:cs typeface="ＭＳ Ｐゴシック" charset="0"/>
              </a:defRPr>
            </a:lvl3pPr>
            <a:lvl4pPr algn="l" rtl="0" eaLnBrk="0" fontAlgn="base" hangingPunct="0">
              <a:lnSpc>
                <a:spcPts val="2600"/>
              </a:lnSpc>
              <a:spcBef>
                <a:spcPct val="0"/>
              </a:spcBef>
              <a:spcAft>
                <a:spcPct val="0"/>
              </a:spcAft>
              <a:defRPr sz="2400" b="1">
                <a:solidFill>
                  <a:srgbClr val="6A1A41"/>
                </a:solidFill>
                <a:latin typeface="Arial" pitchFamily="-105" charset="0"/>
                <a:ea typeface="ＭＳ Ｐゴシック" charset="0"/>
                <a:cs typeface="ＭＳ Ｐゴシック" charset="0"/>
              </a:defRPr>
            </a:lvl4pPr>
            <a:lvl5pPr algn="l" rtl="0" eaLnBrk="0" fontAlgn="base" hangingPunct="0">
              <a:lnSpc>
                <a:spcPts val="2600"/>
              </a:lnSpc>
              <a:spcBef>
                <a:spcPct val="0"/>
              </a:spcBef>
              <a:spcAft>
                <a:spcPct val="0"/>
              </a:spcAft>
              <a:defRPr sz="2400" b="1">
                <a:solidFill>
                  <a:srgbClr val="6A1A41"/>
                </a:solidFill>
                <a:latin typeface="Arial" pitchFamily="-105" charset="0"/>
                <a:ea typeface="ＭＳ Ｐゴシック" charset="0"/>
                <a:cs typeface="ＭＳ Ｐゴシック" charset="0"/>
              </a:defRPr>
            </a:lvl5pPr>
            <a:lvl6pPr marL="457200" algn="l" rtl="0" fontAlgn="base">
              <a:lnSpc>
                <a:spcPts val="2600"/>
              </a:lnSpc>
              <a:spcBef>
                <a:spcPct val="0"/>
              </a:spcBef>
              <a:spcAft>
                <a:spcPct val="0"/>
              </a:spcAft>
              <a:defRPr sz="2400" b="1">
                <a:solidFill>
                  <a:srgbClr val="6A1A41"/>
                </a:solidFill>
                <a:latin typeface="Arial" pitchFamily="-105" charset="0"/>
              </a:defRPr>
            </a:lvl6pPr>
            <a:lvl7pPr marL="914400" algn="l" rtl="0" fontAlgn="base">
              <a:lnSpc>
                <a:spcPts val="2600"/>
              </a:lnSpc>
              <a:spcBef>
                <a:spcPct val="0"/>
              </a:spcBef>
              <a:spcAft>
                <a:spcPct val="0"/>
              </a:spcAft>
              <a:defRPr sz="2400" b="1">
                <a:solidFill>
                  <a:srgbClr val="6A1A41"/>
                </a:solidFill>
                <a:latin typeface="Arial" pitchFamily="-105" charset="0"/>
              </a:defRPr>
            </a:lvl7pPr>
            <a:lvl8pPr marL="1371600" algn="l" rtl="0" fontAlgn="base">
              <a:lnSpc>
                <a:spcPts val="2600"/>
              </a:lnSpc>
              <a:spcBef>
                <a:spcPct val="0"/>
              </a:spcBef>
              <a:spcAft>
                <a:spcPct val="0"/>
              </a:spcAft>
              <a:defRPr sz="2400" b="1">
                <a:solidFill>
                  <a:srgbClr val="6A1A41"/>
                </a:solidFill>
                <a:latin typeface="Arial" pitchFamily="-105" charset="0"/>
              </a:defRPr>
            </a:lvl8pPr>
            <a:lvl9pPr marL="1828800" algn="l" rtl="0" fontAlgn="base">
              <a:lnSpc>
                <a:spcPts val="2600"/>
              </a:lnSpc>
              <a:spcBef>
                <a:spcPct val="0"/>
              </a:spcBef>
              <a:spcAft>
                <a:spcPct val="0"/>
              </a:spcAft>
              <a:defRPr sz="2400" b="1">
                <a:solidFill>
                  <a:srgbClr val="6A1A41"/>
                </a:solidFill>
                <a:latin typeface="Arial" pitchFamily="-105" charset="0"/>
              </a:defRPr>
            </a:lvl9pPr>
          </a:lstStyle>
          <a:p>
            <a:pPr eaLnBrk="1" hangingPunct="1">
              <a:lnSpc>
                <a:spcPct val="100000"/>
              </a:lnSpc>
            </a:pPr>
            <a:r>
              <a:rPr lang="en-US" altLang="en-US" sz="3600" b="0" kern="0" dirty="0">
                <a:solidFill>
                  <a:srgbClr val="800000"/>
                </a:solidFill>
                <a:ea typeface="ＭＳ Ｐゴシック" pitchFamily="34" charset="-128"/>
              </a:rPr>
              <a:t>The Centre for Parallel Computing Team</a:t>
            </a:r>
          </a:p>
        </p:txBody>
      </p:sp>
      <p:pic>
        <p:nvPicPr>
          <p:cNvPr id="4098" name="Picture 2" descr="Image may contain: 10 people, including Tamas Kiss, people smiling, people standing and indoor">
            <a:extLst>
              <a:ext uri="{FF2B5EF4-FFF2-40B4-BE49-F238E27FC236}">
                <a16:creationId xmlns:a16="http://schemas.microsoft.com/office/drawing/2014/main" id="{97B2DAA9-BD82-4EF0-B25C-72C3C2C5E33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92161" y="104711"/>
            <a:ext cx="3241656" cy="24312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EHIR Computer Sci. on Twitter: &quot;@sehir_cs M.Sc. graduate, Hamed Hamzeh,  has been accepted to the PhD program of Bournemouth University, UK with  assistantship. Congrats!… https://t.co/36jLj3eQNg&quot;">
            <a:extLst>
              <a:ext uri="{FF2B5EF4-FFF2-40B4-BE49-F238E27FC236}">
                <a16:creationId xmlns:a16="http://schemas.microsoft.com/office/drawing/2014/main" id="{60D7D25A-B80B-47FB-B7CE-AF16C4F305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24563" y="5012866"/>
            <a:ext cx="1519775" cy="1519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ghubir Singh — University of Bristol">
            <a:extLst>
              <a:ext uri="{FF2B5EF4-FFF2-40B4-BE49-F238E27FC236}">
                <a16:creationId xmlns:a16="http://schemas.microsoft.com/office/drawing/2014/main" id="{18BEED0D-61EE-4AAB-9D95-8C42F491731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39426" y="4964792"/>
            <a:ext cx="1648239" cy="15438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ovács József | SZTAKI">
            <a:extLst>
              <a:ext uri="{FF2B5EF4-FFF2-40B4-BE49-F238E27FC236}">
                <a16:creationId xmlns:a16="http://schemas.microsoft.com/office/drawing/2014/main" id="{0EBAF20D-909B-4BB2-AB7F-36507715F75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39795" y="2636911"/>
            <a:ext cx="1409074" cy="20972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B87C8269-BAF1-496D-A569-61ED5B8CF275}"/>
              </a:ext>
            </a:extLst>
          </p:cNvPr>
          <p:cNvPicPr>
            <a:picLocks noChangeAspect="1"/>
          </p:cNvPicPr>
          <p:nvPr/>
        </p:nvPicPr>
        <p:blipFill>
          <a:blip r:embed="rId16"/>
          <a:stretch>
            <a:fillRect/>
          </a:stretch>
        </p:blipFill>
        <p:spPr>
          <a:xfrm>
            <a:off x="10951616" y="4975319"/>
            <a:ext cx="1156394" cy="1543613"/>
          </a:xfrm>
          <a:prstGeom prst="rect">
            <a:avLst/>
          </a:prstGeom>
        </p:spPr>
      </p:pic>
    </p:spTree>
    <p:extLst>
      <p:ext uri="{BB962C8B-B14F-4D97-AF65-F5344CB8AC3E}">
        <p14:creationId xmlns:p14="http://schemas.microsoft.com/office/powerpoint/2010/main" val="1623801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3287689" y="260648"/>
            <a:ext cx="7125717" cy="658812"/>
          </a:xfrm>
        </p:spPr>
        <p:txBody>
          <a:bodyPr/>
          <a:lstStyle/>
          <a:p>
            <a:pPr eaLnBrk="1" hangingPunct="1"/>
            <a:r>
              <a:rPr lang="en-US" altLang="en-US" sz="2800" dirty="0">
                <a:ea typeface="ＭＳ Ｐゴシック" pitchFamily="34" charset="-128"/>
              </a:rPr>
              <a:t>What is Cloud Computing?</a:t>
            </a:r>
          </a:p>
        </p:txBody>
      </p:sp>
      <p:pic>
        <p:nvPicPr>
          <p:cNvPr id="19458" name="Picture 2" descr="Image result for cloud in lond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1004686"/>
            <a:ext cx="8712968" cy="5809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39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47529" y="3268566"/>
            <a:ext cx="8456637" cy="3501019"/>
          </a:xfrm>
          <a:prstGeom prst="rect">
            <a:avLst/>
          </a:prstGeom>
        </p:spPr>
      </p:pic>
      <p:sp>
        <p:nvSpPr>
          <p:cNvPr id="11265" name="Rectangle 2"/>
          <p:cNvSpPr>
            <a:spLocks noGrp="1" noChangeArrowheads="1"/>
          </p:cNvSpPr>
          <p:nvPr>
            <p:ph type="title"/>
          </p:nvPr>
        </p:nvSpPr>
        <p:spPr>
          <a:xfrm>
            <a:off x="3287689" y="260648"/>
            <a:ext cx="7125717" cy="658812"/>
          </a:xfrm>
        </p:spPr>
        <p:txBody>
          <a:bodyPr/>
          <a:lstStyle/>
          <a:p>
            <a:pPr eaLnBrk="1" hangingPunct="1"/>
            <a:r>
              <a:rPr lang="en-US" altLang="en-US" sz="2800" dirty="0">
                <a:ea typeface="ＭＳ Ｐゴシック" pitchFamily="34" charset="-128"/>
              </a:rPr>
              <a:t>Living and working in the Cloud</a:t>
            </a:r>
          </a:p>
        </p:txBody>
      </p:sp>
      <p:sp>
        <p:nvSpPr>
          <p:cNvPr id="11266" name="Rectangle 3"/>
          <p:cNvSpPr>
            <a:spLocks noGrp="1" noChangeArrowheads="1"/>
          </p:cNvSpPr>
          <p:nvPr>
            <p:ph type="body" idx="1"/>
          </p:nvPr>
        </p:nvSpPr>
        <p:spPr>
          <a:xfrm>
            <a:off x="1702917" y="1196753"/>
            <a:ext cx="8710488" cy="5327873"/>
          </a:xfrm>
        </p:spPr>
        <p:txBody>
          <a:bodyPr/>
          <a:lstStyle/>
          <a:p>
            <a:pPr marL="0" indent="0" eaLnBrk="1" hangingPunct="1">
              <a:buNone/>
            </a:pPr>
            <a:r>
              <a:rPr lang="en-US" altLang="en-US" b="1" dirty="0">
                <a:solidFill>
                  <a:srgbClr val="000000"/>
                </a:solidFill>
                <a:ea typeface="ＭＳ Ｐゴシック" pitchFamily="34" charset="-128"/>
              </a:rPr>
              <a:t>Cloud computing </a:t>
            </a:r>
            <a:r>
              <a:rPr lang="en-US" altLang="en-US" dirty="0">
                <a:solidFill>
                  <a:srgbClr val="000000"/>
                </a:solidFill>
                <a:ea typeface="ＭＳ Ｐゴシック" pitchFamily="34" charset="-128"/>
              </a:rPr>
              <a:t>– the next big thing after the Internet revolution?</a:t>
            </a:r>
          </a:p>
        </p:txBody>
      </p:sp>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504" y="2395609"/>
            <a:ext cx="2200275"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0" name="Picture 6" descr="Image result for cloud compu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0136" y="1737134"/>
            <a:ext cx="2680556" cy="16875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3287689" y="260648"/>
            <a:ext cx="7125717" cy="504056"/>
          </a:xfrm>
        </p:spPr>
        <p:txBody>
          <a:bodyPr/>
          <a:lstStyle/>
          <a:p>
            <a:pPr eaLnBrk="1" hangingPunct="1"/>
            <a:r>
              <a:rPr lang="en-US" altLang="en-US" sz="2800" dirty="0">
                <a:ea typeface="ＭＳ Ｐゴシック" pitchFamily="34" charset="-128"/>
              </a:rPr>
              <a:t>We all have some ideas what the cloud is</a:t>
            </a:r>
            <a:endParaRPr lang="en-US" altLang="en-US" sz="1800" dirty="0">
              <a:ea typeface="ＭＳ Ｐゴシック" pitchFamily="34" charset="-128"/>
            </a:endParaRPr>
          </a:p>
        </p:txBody>
      </p:sp>
      <p:sp>
        <p:nvSpPr>
          <p:cNvPr id="10" name="Rectangle 3"/>
          <p:cNvSpPr txBox="1">
            <a:spLocks noChangeArrowheads="1"/>
          </p:cNvSpPr>
          <p:nvPr/>
        </p:nvSpPr>
        <p:spPr bwMode="auto">
          <a:xfrm>
            <a:off x="1878753" y="2564904"/>
            <a:ext cx="8534653"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lnSpc>
                <a:spcPts val="2900"/>
              </a:lnSpc>
              <a:spcBef>
                <a:spcPct val="20000"/>
              </a:spcBef>
              <a:spcAft>
                <a:spcPct val="0"/>
              </a:spcAft>
              <a:buFont typeface="Arial" pitchFamily="34" charset="0"/>
              <a:buChar char="–"/>
              <a:defRPr sz="2400">
                <a:solidFill>
                  <a:srgbClr val="7D9AAA"/>
                </a:solidFill>
                <a:latin typeface="+mn-lt"/>
                <a:ea typeface="ＭＳ Ｐゴシック" charset="0"/>
                <a:cs typeface="ＭＳ Ｐゴシック" charset="0"/>
              </a:defRPr>
            </a:lvl1pPr>
            <a:lvl2pPr marL="742950" indent="-285750" algn="l" rtl="0" eaLnBrk="0" fontAlgn="base" hangingPunct="0">
              <a:lnSpc>
                <a:spcPts val="2900"/>
              </a:lnSpc>
              <a:spcBef>
                <a:spcPct val="20000"/>
              </a:spcBef>
              <a:spcAft>
                <a:spcPct val="0"/>
              </a:spcAft>
              <a:buChar char="–"/>
              <a:defRPr sz="2400">
                <a:solidFill>
                  <a:srgbClr val="7D9AAA"/>
                </a:solidFill>
                <a:latin typeface="+mn-lt"/>
                <a:ea typeface="ＭＳ Ｐゴシック" pitchFamily="-105" charset="-128"/>
              </a:defRPr>
            </a:lvl2pPr>
            <a:lvl3pPr marL="1143000" indent="-228600" algn="l" rtl="0" eaLnBrk="0" fontAlgn="base" hangingPunct="0">
              <a:lnSpc>
                <a:spcPts val="2900"/>
              </a:lnSpc>
              <a:spcBef>
                <a:spcPct val="20000"/>
              </a:spcBef>
              <a:spcAft>
                <a:spcPct val="0"/>
              </a:spcAft>
              <a:buChar char="•"/>
              <a:defRPr sz="2400">
                <a:solidFill>
                  <a:srgbClr val="7D9AAA"/>
                </a:solidFill>
                <a:latin typeface="+mn-lt"/>
                <a:ea typeface="ＭＳ Ｐゴシック" pitchFamily="-105" charset="-128"/>
              </a:defRPr>
            </a:lvl3pPr>
            <a:lvl4pPr marL="1600200" indent="-228600" algn="l" rtl="0" eaLnBrk="0" fontAlgn="base" hangingPunct="0">
              <a:spcBef>
                <a:spcPct val="20000"/>
              </a:spcBef>
              <a:spcAft>
                <a:spcPct val="0"/>
              </a:spcAft>
              <a:buChar char="–"/>
              <a:defRPr sz="2000">
                <a:solidFill>
                  <a:srgbClr val="7D9AAA"/>
                </a:solidFill>
                <a:latin typeface="+mn-lt"/>
                <a:ea typeface="ＭＳ Ｐゴシック" pitchFamily="-105" charset="-128"/>
              </a:defRPr>
            </a:lvl4pPr>
            <a:lvl5pPr marL="2057400" indent="-228600" algn="l" rtl="0" eaLnBrk="0" fontAlgn="base" hangingPunct="0">
              <a:spcBef>
                <a:spcPct val="20000"/>
              </a:spcBef>
              <a:spcAft>
                <a:spcPct val="0"/>
              </a:spcAft>
              <a:buChar char="»"/>
              <a:defRPr sz="2000">
                <a:solidFill>
                  <a:srgbClr val="7D9AAA"/>
                </a:solidFill>
                <a:latin typeface="+mn-lt"/>
                <a:ea typeface="ＭＳ Ｐゴシック" pitchFamily="-105" charset="-128"/>
              </a:defRPr>
            </a:lvl5pPr>
            <a:lvl6pPr marL="2514600" indent="-228600" algn="l" rtl="0" fontAlgn="base">
              <a:spcBef>
                <a:spcPct val="20000"/>
              </a:spcBef>
              <a:spcAft>
                <a:spcPct val="0"/>
              </a:spcAft>
              <a:buChar char="»"/>
              <a:defRPr sz="2000">
                <a:solidFill>
                  <a:srgbClr val="7D9AAA"/>
                </a:solidFill>
                <a:latin typeface="+mn-lt"/>
                <a:ea typeface="ＭＳ Ｐゴシック" pitchFamily="-105" charset="-128"/>
              </a:defRPr>
            </a:lvl6pPr>
            <a:lvl7pPr marL="2971800" indent="-228600" algn="l" rtl="0" fontAlgn="base">
              <a:spcBef>
                <a:spcPct val="20000"/>
              </a:spcBef>
              <a:spcAft>
                <a:spcPct val="0"/>
              </a:spcAft>
              <a:buChar char="»"/>
              <a:defRPr sz="2000">
                <a:solidFill>
                  <a:srgbClr val="7D9AAA"/>
                </a:solidFill>
                <a:latin typeface="+mn-lt"/>
                <a:ea typeface="ＭＳ Ｐゴシック" pitchFamily="-105" charset="-128"/>
              </a:defRPr>
            </a:lvl7pPr>
            <a:lvl8pPr marL="3429000" indent="-228600" algn="l" rtl="0" fontAlgn="base">
              <a:spcBef>
                <a:spcPct val="20000"/>
              </a:spcBef>
              <a:spcAft>
                <a:spcPct val="0"/>
              </a:spcAft>
              <a:buChar char="»"/>
              <a:defRPr sz="2000">
                <a:solidFill>
                  <a:srgbClr val="7D9AAA"/>
                </a:solidFill>
                <a:latin typeface="+mn-lt"/>
                <a:ea typeface="ＭＳ Ｐゴシック" pitchFamily="-105" charset="-128"/>
              </a:defRPr>
            </a:lvl8pPr>
            <a:lvl9pPr marL="3886200" indent="-228600" algn="l" rtl="0" fontAlgn="base">
              <a:spcBef>
                <a:spcPct val="20000"/>
              </a:spcBef>
              <a:spcAft>
                <a:spcPct val="0"/>
              </a:spcAft>
              <a:buChar char="»"/>
              <a:defRPr sz="2000">
                <a:solidFill>
                  <a:srgbClr val="7D9AAA"/>
                </a:solidFill>
                <a:latin typeface="+mn-lt"/>
                <a:ea typeface="ＭＳ Ｐゴシック" pitchFamily="-105" charset="-128"/>
              </a:defRPr>
            </a:lvl9pPr>
          </a:lstStyle>
          <a:p>
            <a:pPr marL="0" indent="0" algn="ctr" eaLnBrk="1" hangingPunct="1">
              <a:lnSpc>
                <a:spcPct val="150000"/>
              </a:lnSpc>
              <a:buNone/>
            </a:pPr>
            <a:r>
              <a:rPr lang="en-US" altLang="en-US" sz="4000" kern="0" dirty="0">
                <a:solidFill>
                  <a:srgbClr val="000000"/>
                </a:solidFill>
                <a:ea typeface="ＭＳ Ｐゴシック" pitchFamily="34" charset="-128"/>
              </a:rPr>
              <a:t>But do YOU use cloud computing applications and/or services?</a:t>
            </a:r>
          </a:p>
          <a:p>
            <a:pPr marL="0" indent="0" eaLnBrk="1" hangingPunct="1">
              <a:buNone/>
            </a:pPr>
            <a:endParaRPr lang="en-US" altLang="en-US" kern="0" dirty="0">
              <a:solidFill>
                <a:srgbClr val="000000"/>
              </a:solidFill>
              <a:ea typeface="ＭＳ Ｐゴシック" pitchFamily="34" charset="-128"/>
            </a:endParaRPr>
          </a:p>
        </p:txBody>
      </p:sp>
    </p:spTree>
    <p:extLst>
      <p:ext uri="{BB962C8B-B14F-4D97-AF65-F5344CB8AC3E}">
        <p14:creationId xmlns:p14="http://schemas.microsoft.com/office/powerpoint/2010/main" val="3572258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1374" y="1486842"/>
            <a:ext cx="1724676" cy="1294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66" name="Rectangle 3"/>
          <p:cNvSpPr>
            <a:spLocks noGrp="1" noChangeArrowheads="1"/>
          </p:cNvSpPr>
          <p:nvPr>
            <p:ph type="body" idx="1"/>
          </p:nvPr>
        </p:nvSpPr>
        <p:spPr>
          <a:xfrm>
            <a:off x="615926" y="1196753"/>
            <a:ext cx="11168705" cy="648072"/>
          </a:xfrm>
        </p:spPr>
        <p:txBody>
          <a:bodyPr/>
          <a:lstStyle/>
          <a:p>
            <a:pPr marL="0" indent="0" eaLnBrk="1" hangingPunct="1">
              <a:buNone/>
            </a:pPr>
            <a:r>
              <a:rPr lang="en-US" altLang="en-US" dirty="0">
                <a:solidFill>
                  <a:schemeClr val="accent1">
                    <a:lumMod val="50000"/>
                  </a:schemeClr>
                </a:solidFill>
                <a:ea typeface="ＭＳ Ｐゴシック" pitchFamily="34" charset="-128"/>
              </a:rPr>
              <a:t>We all </a:t>
            </a:r>
            <a:r>
              <a:rPr lang="en-US" altLang="en-US" dirty="0">
                <a:solidFill>
                  <a:srgbClr val="000000"/>
                </a:solidFill>
                <a:ea typeface="ＭＳ Ｐゴシック" pitchFamily="34" charset="-128"/>
              </a:rPr>
              <a:t>use Google mail – a cloud-based email service</a:t>
            </a:r>
          </a:p>
          <a:p>
            <a:pPr marL="0" indent="0" eaLnBrk="1" hangingPunct="1">
              <a:buNone/>
            </a:pPr>
            <a:endParaRPr lang="en-US" altLang="en-US" dirty="0">
              <a:solidFill>
                <a:srgbClr val="000000"/>
              </a:solidFill>
              <a:ea typeface="ＭＳ Ｐゴシック" pitchFamily="34" charset="-128"/>
            </a:endParaRPr>
          </a:p>
          <a:p>
            <a:pPr marL="0" indent="0" eaLnBrk="1" hangingPunct="1">
              <a:buNone/>
            </a:pPr>
            <a:endParaRPr lang="en-US" altLang="en-US" dirty="0">
              <a:solidFill>
                <a:srgbClr val="000000"/>
              </a:solidFill>
              <a:ea typeface="ＭＳ Ｐゴシック" pitchFamily="34" charset="-128"/>
            </a:endParaRPr>
          </a:p>
          <a:p>
            <a:pPr marL="0" indent="0" eaLnBrk="1" hangingPunct="1">
              <a:buNone/>
            </a:pPr>
            <a:endParaRPr lang="en-US" altLang="en-US" dirty="0">
              <a:solidFill>
                <a:srgbClr val="000000"/>
              </a:solidFill>
              <a:ea typeface="ＭＳ Ｐゴシック" pitchFamily="34" charset="-128"/>
            </a:endParaRPr>
          </a:p>
          <a:p>
            <a:pPr marL="0" indent="0" eaLnBrk="1" hangingPunct="1">
              <a:buNone/>
            </a:pPr>
            <a:endParaRPr lang="en-US" altLang="en-US" dirty="0">
              <a:solidFill>
                <a:srgbClr val="000000"/>
              </a:solidFill>
              <a:ea typeface="ＭＳ Ｐゴシック" pitchFamily="34" charset="-128"/>
            </a:endParaRPr>
          </a:p>
          <a:p>
            <a:pPr marL="0" indent="0" eaLnBrk="1" hangingPunct="1">
              <a:buNone/>
            </a:pPr>
            <a:endParaRPr lang="en-US" altLang="en-US" dirty="0">
              <a:solidFill>
                <a:srgbClr val="000000"/>
              </a:solidFill>
              <a:ea typeface="ＭＳ Ｐゴシック" pitchFamily="34" charset="-128"/>
            </a:endParaRPr>
          </a:p>
          <a:p>
            <a:pPr marL="0" indent="0" eaLnBrk="1" hangingPunct="1">
              <a:buNone/>
            </a:pPr>
            <a:endParaRPr lang="en-US" altLang="en-US" dirty="0">
              <a:solidFill>
                <a:srgbClr val="000000"/>
              </a:solidFill>
              <a:ea typeface="ＭＳ Ｐゴシック" pitchFamily="34" charset="-128"/>
            </a:endParaRPr>
          </a:p>
          <a:p>
            <a:pPr marL="0" indent="0" eaLnBrk="1" hangingPunct="1">
              <a:buNone/>
            </a:pPr>
            <a:endParaRPr lang="en-US" altLang="en-US" dirty="0">
              <a:solidFill>
                <a:srgbClr val="000000"/>
              </a:solidFill>
              <a:ea typeface="ＭＳ Ｐゴシック" pitchFamily="34" charset="-128"/>
            </a:endParaRPr>
          </a:p>
          <a:p>
            <a:pPr marL="0" indent="0" eaLnBrk="1" hangingPunct="1">
              <a:buNone/>
            </a:pPr>
            <a:endParaRPr lang="en-US" altLang="en-US" dirty="0">
              <a:solidFill>
                <a:srgbClr val="000000"/>
              </a:solidFill>
              <a:ea typeface="ＭＳ Ｐゴシック" pitchFamily="34" charset="-128"/>
            </a:endParaRPr>
          </a:p>
        </p:txBody>
      </p:sp>
      <p:sp>
        <p:nvSpPr>
          <p:cNvPr id="7" name="Rectangle 2"/>
          <p:cNvSpPr>
            <a:spLocks noGrp="1" noChangeArrowheads="1"/>
          </p:cNvSpPr>
          <p:nvPr>
            <p:ph type="title"/>
          </p:nvPr>
        </p:nvSpPr>
        <p:spPr>
          <a:xfrm>
            <a:off x="3287689" y="260648"/>
            <a:ext cx="7125717" cy="658812"/>
          </a:xfrm>
        </p:spPr>
        <p:txBody>
          <a:bodyPr/>
          <a:lstStyle/>
          <a:p>
            <a:pPr eaLnBrk="1" hangingPunct="1"/>
            <a:r>
              <a:rPr lang="en-US" altLang="en-US" sz="2800" dirty="0">
                <a:ea typeface="ＭＳ Ｐゴシック" pitchFamily="34" charset="-128"/>
              </a:rPr>
              <a:t>We all have some ideas what the cloud is</a:t>
            </a:r>
            <a:br>
              <a:rPr lang="en-US" altLang="en-US" sz="2800" dirty="0">
                <a:ea typeface="ＭＳ Ｐゴシック" pitchFamily="34" charset="-128"/>
              </a:rPr>
            </a:br>
            <a:r>
              <a:rPr lang="en-US" altLang="en-US" sz="1800" dirty="0">
                <a:ea typeface="ＭＳ Ｐゴシック" pitchFamily="34" charset="-128"/>
              </a:rPr>
              <a:t>But do you use cloud computing applications?</a:t>
            </a: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1072" y="3356993"/>
            <a:ext cx="1871939" cy="1405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1294" y="5373217"/>
            <a:ext cx="2525266" cy="1262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3"/>
          <p:cNvSpPr txBox="1">
            <a:spLocks noChangeArrowheads="1"/>
          </p:cNvSpPr>
          <p:nvPr/>
        </p:nvSpPr>
        <p:spPr bwMode="auto">
          <a:xfrm>
            <a:off x="623391" y="2536894"/>
            <a:ext cx="11168705"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lnSpc>
                <a:spcPts val="2900"/>
              </a:lnSpc>
              <a:spcBef>
                <a:spcPct val="20000"/>
              </a:spcBef>
              <a:spcAft>
                <a:spcPct val="0"/>
              </a:spcAft>
              <a:buFont typeface="Arial" pitchFamily="34" charset="0"/>
              <a:buChar char="–"/>
              <a:defRPr sz="2400">
                <a:solidFill>
                  <a:srgbClr val="7D9AAA"/>
                </a:solidFill>
                <a:latin typeface="+mn-lt"/>
                <a:ea typeface="ＭＳ Ｐゴシック" charset="0"/>
                <a:cs typeface="ＭＳ Ｐゴシック" charset="0"/>
              </a:defRPr>
            </a:lvl1pPr>
            <a:lvl2pPr marL="742950" indent="-285750" algn="l" rtl="0" eaLnBrk="0" fontAlgn="base" hangingPunct="0">
              <a:lnSpc>
                <a:spcPts val="2900"/>
              </a:lnSpc>
              <a:spcBef>
                <a:spcPct val="20000"/>
              </a:spcBef>
              <a:spcAft>
                <a:spcPct val="0"/>
              </a:spcAft>
              <a:buChar char="–"/>
              <a:defRPr sz="2400">
                <a:solidFill>
                  <a:srgbClr val="7D9AAA"/>
                </a:solidFill>
                <a:latin typeface="+mn-lt"/>
                <a:ea typeface="ＭＳ Ｐゴシック" pitchFamily="-105" charset="-128"/>
              </a:defRPr>
            </a:lvl2pPr>
            <a:lvl3pPr marL="1143000" indent="-228600" algn="l" rtl="0" eaLnBrk="0" fontAlgn="base" hangingPunct="0">
              <a:lnSpc>
                <a:spcPts val="2900"/>
              </a:lnSpc>
              <a:spcBef>
                <a:spcPct val="20000"/>
              </a:spcBef>
              <a:spcAft>
                <a:spcPct val="0"/>
              </a:spcAft>
              <a:buChar char="•"/>
              <a:defRPr sz="2400">
                <a:solidFill>
                  <a:srgbClr val="7D9AAA"/>
                </a:solidFill>
                <a:latin typeface="+mn-lt"/>
                <a:ea typeface="ＭＳ Ｐゴシック" pitchFamily="-105" charset="-128"/>
              </a:defRPr>
            </a:lvl3pPr>
            <a:lvl4pPr marL="1600200" indent="-228600" algn="l" rtl="0" eaLnBrk="0" fontAlgn="base" hangingPunct="0">
              <a:spcBef>
                <a:spcPct val="20000"/>
              </a:spcBef>
              <a:spcAft>
                <a:spcPct val="0"/>
              </a:spcAft>
              <a:buChar char="–"/>
              <a:defRPr sz="2000">
                <a:solidFill>
                  <a:srgbClr val="7D9AAA"/>
                </a:solidFill>
                <a:latin typeface="+mn-lt"/>
                <a:ea typeface="ＭＳ Ｐゴシック" pitchFamily="-105" charset="-128"/>
              </a:defRPr>
            </a:lvl4pPr>
            <a:lvl5pPr marL="2057400" indent="-228600" algn="l" rtl="0" eaLnBrk="0" fontAlgn="base" hangingPunct="0">
              <a:spcBef>
                <a:spcPct val="20000"/>
              </a:spcBef>
              <a:spcAft>
                <a:spcPct val="0"/>
              </a:spcAft>
              <a:buChar char="»"/>
              <a:defRPr sz="2000">
                <a:solidFill>
                  <a:srgbClr val="7D9AAA"/>
                </a:solidFill>
                <a:latin typeface="+mn-lt"/>
                <a:ea typeface="ＭＳ Ｐゴシック" pitchFamily="-105" charset="-128"/>
              </a:defRPr>
            </a:lvl5pPr>
            <a:lvl6pPr marL="2514600" indent="-228600" algn="l" rtl="0" fontAlgn="base">
              <a:spcBef>
                <a:spcPct val="20000"/>
              </a:spcBef>
              <a:spcAft>
                <a:spcPct val="0"/>
              </a:spcAft>
              <a:buChar char="»"/>
              <a:defRPr sz="2000">
                <a:solidFill>
                  <a:srgbClr val="7D9AAA"/>
                </a:solidFill>
                <a:latin typeface="+mn-lt"/>
                <a:ea typeface="ＭＳ Ｐゴシック" pitchFamily="-105" charset="-128"/>
              </a:defRPr>
            </a:lvl6pPr>
            <a:lvl7pPr marL="2971800" indent="-228600" algn="l" rtl="0" fontAlgn="base">
              <a:spcBef>
                <a:spcPct val="20000"/>
              </a:spcBef>
              <a:spcAft>
                <a:spcPct val="0"/>
              </a:spcAft>
              <a:buChar char="»"/>
              <a:defRPr sz="2000">
                <a:solidFill>
                  <a:srgbClr val="7D9AAA"/>
                </a:solidFill>
                <a:latin typeface="+mn-lt"/>
                <a:ea typeface="ＭＳ Ｐゴシック" pitchFamily="-105" charset="-128"/>
              </a:defRPr>
            </a:lvl7pPr>
            <a:lvl8pPr marL="3429000" indent="-228600" algn="l" rtl="0" fontAlgn="base">
              <a:spcBef>
                <a:spcPct val="20000"/>
              </a:spcBef>
              <a:spcAft>
                <a:spcPct val="0"/>
              </a:spcAft>
              <a:buChar char="»"/>
              <a:defRPr sz="2000">
                <a:solidFill>
                  <a:srgbClr val="7D9AAA"/>
                </a:solidFill>
                <a:latin typeface="+mn-lt"/>
                <a:ea typeface="ＭＳ Ｐゴシック" pitchFamily="-105" charset="-128"/>
              </a:defRPr>
            </a:lvl8pPr>
            <a:lvl9pPr marL="3886200" indent="-228600" algn="l" rtl="0" fontAlgn="base">
              <a:spcBef>
                <a:spcPct val="20000"/>
              </a:spcBef>
              <a:spcAft>
                <a:spcPct val="0"/>
              </a:spcAft>
              <a:buChar char="»"/>
              <a:defRPr sz="2000">
                <a:solidFill>
                  <a:srgbClr val="7D9AAA"/>
                </a:solidFill>
                <a:latin typeface="+mn-lt"/>
                <a:ea typeface="ＭＳ Ｐゴシック" pitchFamily="-105" charset="-128"/>
              </a:defRPr>
            </a:lvl9pPr>
          </a:lstStyle>
          <a:p>
            <a:pPr marL="0" indent="0" eaLnBrk="1" hangingPunct="1">
              <a:buNone/>
            </a:pPr>
            <a:r>
              <a:rPr lang="en-US" altLang="en-US" kern="0" dirty="0">
                <a:solidFill>
                  <a:schemeClr val="accent1">
                    <a:lumMod val="50000"/>
                  </a:schemeClr>
                </a:solidFill>
                <a:ea typeface="ＭＳ Ｐゴシック" pitchFamily="34" charset="-128"/>
              </a:rPr>
              <a:t>Most of us </a:t>
            </a:r>
            <a:r>
              <a:rPr lang="en-US" altLang="en-US" kern="0" dirty="0">
                <a:solidFill>
                  <a:srgbClr val="000000"/>
                </a:solidFill>
                <a:ea typeface="ＭＳ Ｐゴシック" pitchFamily="34" charset="-128"/>
              </a:rPr>
              <a:t>use Apple iCloud – a cloud-based storage service</a:t>
            </a:r>
          </a:p>
          <a:p>
            <a:pPr marL="0" indent="0" eaLnBrk="1" hangingPunct="1">
              <a:buNone/>
            </a:pPr>
            <a:endParaRPr lang="en-US" altLang="en-US" kern="0" dirty="0">
              <a:solidFill>
                <a:srgbClr val="000000"/>
              </a:solidFill>
              <a:ea typeface="ＭＳ Ｐゴシック" pitchFamily="34" charset="-128"/>
            </a:endParaRPr>
          </a:p>
        </p:txBody>
      </p:sp>
      <p:sp>
        <p:nvSpPr>
          <p:cNvPr id="12" name="Rectangle 3"/>
          <p:cNvSpPr txBox="1">
            <a:spLocks noChangeArrowheads="1"/>
          </p:cNvSpPr>
          <p:nvPr/>
        </p:nvSpPr>
        <p:spPr bwMode="auto">
          <a:xfrm>
            <a:off x="615925" y="4941888"/>
            <a:ext cx="11168705" cy="1799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lnSpc>
                <a:spcPts val="2900"/>
              </a:lnSpc>
              <a:spcBef>
                <a:spcPct val="20000"/>
              </a:spcBef>
              <a:spcAft>
                <a:spcPct val="0"/>
              </a:spcAft>
              <a:buFont typeface="Arial" pitchFamily="34" charset="0"/>
              <a:buChar char="–"/>
              <a:defRPr sz="2400">
                <a:solidFill>
                  <a:srgbClr val="7D9AAA"/>
                </a:solidFill>
                <a:latin typeface="+mn-lt"/>
                <a:ea typeface="ＭＳ Ｐゴシック" charset="0"/>
                <a:cs typeface="ＭＳ Ｐゴシック" charset="0"/>
              </a:defRPr>
            </a:lvl1pPr>
            <a:lvl2pPr marL="742950" indent="-285750" algn="l" rtl="0" eaLnBrk="0" fontAlgn="base" hangingPunct="0">
              <a:lnSpc>
                <a:spcPts val="2900"/>
              </a:lnSpc>
              <a:spcBef>
                <a:spcPct val="20000"/>
              </a:spcBef>
              <a:spcAft>
                <a:spcPct val="0"/>
              </a:spcAft>
              <a:buChar char="–"/>
              <a:defRPr sz="2400">
                <a:solidFill>
                  <a:srgbClr val="7D9AAA"/>
                </a:solidFill>
                <a:latin typeface="+mn-lt"/>
                <a:ea typeface="ＭＳ Ｐゴシック" pitchFamily="-105" charset="-128"/>
              </a:defRPr>
            </a:lvl2pPr>
            <a:lvl3pPr marL="1143000" indent="-228600" algn="l" rtl="0" eaLnBrk="0" fontAlgn="base" hangingPunct="0">
              <a:lnSpc>
                <a:spcPts val="2900"/>
              </a:lnSpc>
              <a:spcBef>
                <a:spcPct val="20000"/>
              </a:spcBef>
              <a:spcAft>
                <a:spcPct val="0"/>
              </a:spcAft>
              <a:buChar char="•"/>
              <a:defRPr sz="2400">
                <a:solidFill>
                  <a:srgbClr val="7D9AAA"/>
                </a:solidFill>
                <a:latin typeface="+mn-lt"/>
                <a:ea typeface="ＭＳ Ｐゴシック" pitchFamily="-105" charset="-128"/>
              </a:defRPr>
            </a:lvl3pPr>
            <a:lvl4pPr marL="1600200" indent="-228600" algn="l" rtl="0" eaLnBrk="0" fontAlgn="base" hangingPunct="0">
              <a:spcBef>
                <a:spcPct val="20000"/>
              </a:spcBef>
              <a:spcAft>
                <a:spcPct val="0"/>
              </a:spcAft>
              <a:buChar char="–"/>
              <a:defRPr sz="2000">
                <a:solidFill>
                  <a:srgbClr val="7D9AAA"/>
                </a:solidFill>
                <a:latin typeface="+mn-lt"/>
                <a:ea typeface="ＭＳ Ｐゴシック" pitchFamily="-105" charset="-128"/>
              </a:defRPr>
            </a:lvl4pPr>
            <a:lvl5pPr marL="2057400" indent="-228600" algn="l" rtl="0" eaLnBrk="0" fontAlgn="base" hangingPunct="0">
              <a:spcBef>
                <a:spcPct val="20000"/>
              </a:spcBef>
              <a:spcAft>
                <a:spcPct val="0"/>
              </a:spcAft>
              <a:buChar char="»"/>
              <a:defRPr sz="2000">
                <a:solidFill>
                  <a:srgbClr val="7D9AAA"/>
                </a:solidFill>
                <a:latin typeface="+mn-lt"/>
                <a:ea typeface="ＭＳ Ｐゴシック" pitchFamily="-105" charset="-128"/>
              </a:defRPr>
            </a:lvl5pPr>
            <a:lvl6pPr marL="2514600" indent="-228600" algn="l" rtl="0" fontAlgn="base">
              <a:spcBef>
                <a:spcPct val="20000"/>
              </a:spcBef>
              <a:spcAft>
                <a:spcPct val="0"/>
              </a:spcAft>
              <a:buChar char="»"/>
              <a:defRPr sz="2000">
                <a:solidFill>
                  <a:srgbClr val="7D9AAA"/>
                </a:solidFill>
                <a:latin typeface="+mn-lt"/>
                <a:ea typeface="ＭＳ Ｐゴシック" pitchFamily="-105" charset="-128"/>
              </a:defRPr>
            </a:lvl6pPr>
            <a:lvl7pPr marL="2971800" indent="-228600" algn="l" rtl="0" fontAlgn="base">
              <a:spcBef>
                <a:spcPct val="20000"/>
              </a:spcBef>
              <a:spcAft>
                <a:spcPct val="0"/>
              </a:spcAft>
              <a:buChar char="»"/>
              <a:defRPr sz="2000">
                <a:solidFill>
                  <a:srgbClr val="7D9AAA"/>
                </a:solidFill>
                <a:latin typeface="+mn-lt"/>
                <a:ea typeface="ＭＳ Ｐゴシック" pitchFamily="-105" charset="-128"/>
              </a:defRPr>
            </a:lvl7pPr>
            <a:lvl8pPr marL="3429000" indent="-228600" algn="l" rtl="0" fontAlgn="base">
              <a:spcBef>
                <a:spcPct val="20000"/>
              </a:spcBef>
              <a:spcAft>
                <a:spcPct val="0"/>
              </a:spcAft>
              <a:buChar char="»"/>
              <a:defRPr sz="2000">
                <a:solidFill>
                  <a:srgbClr val="7D9AAA"/>
                </a:solidFill>
                <a:latin typeface="+mn-lt"/>
                <a:ea typeface="ＭＳ Ｐゴシック" pitchFamily="-105" charset="-128"/>
              </a:defRPr>
            </a:lvl8pPr>
            <a:lvl9pPr marL="3886200" indent="-228600" algn="l" rtl="0" fontAlgn="base">
              <a:spcBef>
                <a:spcPct val="20000"/>
              </a:spcBef>
              <a:spcAft>
                <a:spcPct val="0"/>
              </a:spcAft>
              <a:buChar char="»"/>
              <a:defRPr sz="2000">
                <a:solidFill>
                  <a:srgbClr val="7D9AAA"/>
                </a:solidFill>
                <a:latin typeface="+mn-lt"/>
                <a:ea typeface="ＭＳ Ｐゴシック" pitchFamily="-105" charset="-128"/>
              </a:defRPr>
            </a:lvl9pPr>
          </a:lstStyle>
          <a:p>
            <a:pPr marL="0" indent="0" eaLnBrk="1" hangingPunct="1">
              <a:buNone/>
            </a:pPr>
            <a:r>
              <a:rPr lang="en-US" altLang="en-US" kern="0" dirty="0">
                <a:solidFill>
                  <a:schemeClr val="accent1">
                    <a:lumMod val="50000"/>
                  </a:schemeClr>
                </a:solidFill>
                <a:ea typeface="ＭＳ Ｐゴシック" pitchFamily="34" charset="-128"/>
              </a:rPr>
              <a:t>A few of us </a:t>
            </a:r>
            <a:r>
              <a:rPr lang="en-US" altLang="en-US" kern="0" dirty="0">
                <a:solidFill>
                  <a:srgbClr val="000000"/>
                </a:solidFill>
                <a:ea typeface="ＭＳ Ｐゴシック" pitchFamily="34" charset="-128"/>
              </a:rPr>
              <a:t>use Amazon Web Services (EC2) – a cloud service to rent virtual computers</a:t>
            </a:r>
          </a:p>
          <a:p>
            <a:pPr marL="0" indent="0" eaLnBrk="1" hangingPunct="1">
              <a:buNone/>
            </a:pPr>
            <a:endParaRPr lang="en-US" altLang="en-US" kern="0" dirty="0">
              <a:solidFill>
                <a:srgbClr val="000000"/>
              </a:solidFill>
              <a:ea typeface="ＭＳ Ｐゴシック" pitchFamily="34" charset="-128"/>
            </a:endParaRPr>
          </a:p>
          <a:p>
            <a:pPr marL="0" indent="0" eaLnBrk="1" hangingPunct="1">
              <a:buNone/>
            </a:pPr>
            <a:endParaRPr lang="en-US" altLang="en-US" kern="0" dirty="0">
              <a:solidFill>
                <a:srgbClr val="000000"/>
              </a:solidFill>
              <a:ea typeface="ＭＳ Ｐゴシック" pitchFamily="34" charset="-128"/>
            </a:endParaRPr>
          </a:p>
        </p:txBody>
      </p:sp>
    </p:spTree>
    <p:extLst>
      <p:ext uri="{BB962C8B-B14F-4D97-AF65-F5344CB8AC3E}">
        <p14:creationId xmlns:p14="http://schemas.microsoft.com/office/powerpoint/2010/main" val="34770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5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build="p"/>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3287689" y="260648"/>
            <a:ext cx="7125717" cy="658812"/>
          </a:xfrm>
        </p:spPr>
        <p:txBody>
          <a:bodyPr/>
          <a:lstStyle/>
          <a:p>
            <a:pPr eaLnBrk="1" hangingPunct="1"/>
            <a:r>
              <a:rPr lang="en-US" altLang="en-US" sz="2800" dirty="0">
                <a:ea typeface="ＭＳ Ｐゴシック" pitchFamily="34" charset="-128"/>
              </a:rPr>
              <a:t>So what is cloud computing?</a:t>
            </a:r>
          </a:p>
        </p:txBody>
      </p:sp>
      <p:sp>
        <p:nvSpPr>
          <p:cNvPr id="10" name="Rectangle 3"/>
          <p:cNvSpPr txBox="1">
            <a:spLocks noChangeArrowheads="1"/>
          </p:cNvSpPr>
          <p:nvPr/>
        </p:nvSpPr>
        <p:spPr bwMode="auto">
          <a:xfrm>
            <a:off x="407368" y="1196753"/>
            <a:ext cx="10006633" cy="5327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lnSpc>
                <a:spcPts val="2900"/>
              </a:lnSpc>
              <a:spcBef>
                <a:spcPct val="20000"/>
              </a:spcBef>
              <a:spcAft>
                <a:spcPct val="0"/>
              </a:spcAft>
              <a:buFont typeface="Arial" pitchFamily="34" charset="0"/>
              <a:buChar char="–"/>
              <a:defRPr sz="2400">
                <a:solidFill>
                  <a:srgbClr val="7D9AAA"/>
                </a:solidFill>
                <a:latin typeface="+mn-lt"/>
                <a:ea typeface="ＭＳ Ｐゴシック" charset="0"/>
                <a:cs typeface="ＭＳ Ｐゴシック" charset="0"/>
              </a:defRPr>
            </a:lvl1pPr>
            <a:lvl2pPr marL="742950" indent="-285750" algn="l" rtl="0" eaLnBrk="0" fontAlgn="base" hangingPunct="0">
              <a:lnSpc>
                <a:spcPts val="2900"/>
              </a:lnSpc>
              <a:spcBef>
                <a:spcPct val="20000"/>
              </a:spcBef>
              <a:spcAft>
                <a:spcPct val="0"/>
              </a:spcAft>
              <a:buChar char="–"/>
              <a:defRPr sz="2400">
                <a:solidFill>
                  <a:srgbClr val="7D9AAA"/>
                </a:solidFill>
                <a:latin typeface="+mn-lt"/>
                <a:ea typeface="ＭＳ Ｐゴシック" pitchFamily="-105" charset="-128"/>
              </a:defRPr>
            </a:lvl2pPr>
            <a:lvl3pPr marL="1143000" indent="-228600" algn="l" rtl="0" eaLnBrk="0" fontAlgn="base" hangingPunct="0">
              <a:lnSpc>
                <a:spcPts val="2900"/>
              </a:lnSpc>
              <a:spcBef>
                <a:spcPct val="20000"/>
              </a:spcBef>
              <a:spcAft>
                <a:spcPct val="0"/>
              </a:spcAft>
              <a:buChar char="•"/>
              <a:defRPr sz="2400">
                <a:solidFill>
                  <a:srgbClr val="7D9AAA"/>
                </a:solidFill>
                <a:latin typeface="+mn-lt"/>
                <a:ea typeface="ＭＳ Ｐゴシック" pitchFamily="-105" charset="-128"/>
              </a:defRPr>
            </a:lvl3pPr>
            <a:lvl4pPr marL="1600200" indent="-228600" algn="l" rtl="0" eaLnBrk="0" fontAlgn="base" hangingPunct="0">
              <a:spcBef>
                <a:spcPct val="20000"/>
              </a:spcBef>
              <a:spcAft>
                <a:spcPct val="0"/>
              </a:spcAft>
              <a:buChar char="–"/>
              <a:defRPr sz="2000">
                <a:solidFill>
                  <a:srgbClr val="7D9AAA"/>
                </a:solidFill>
                <a:latin typeface="+mn-lt"/>
                <a:ea typeface="ＭＳ Ｐゴシック" pitchFamily="-105" charset="-128"/>
              </a:defRPr>
            </a:lvl4pPr>
            <a:lvl5pPr marL="2057400" indent="-228600" algn="l" rtl="0" eaLnBrk="0" fontAlgn="base" hangingPunct="0">
              <a:spcBef>
                <a:spcPct val="20000"/>
              </a:spcBef>
              <a:spcAft>
                <a:spcPct val="0"/>
              </a:spcAft>
              <a:buChar char="»"/>
              <a:defRPr sz="2000">
                <a:solidFill>
                  <a:srgbClr val="7D9AAA"/>
                </a:solidFill>
                <a:latin typeface="+mn-lt"/>
                <a:ea typeface="ＭＳ Ｐゴシック" pitchFamily="-105" charset="-128"/>
              </a:defRPr>
            </a:lvl5pPr>
            <a:lvl6pPr marL="2514600" indent="-228600" algn="l" rtl="0" fontAlgn="base">
              <a:spcBef>
                <a:spcPct val="20000"/>
              </a:spcBef>
              <a:spcAft>
                <a:spcPct val="0"/>
              </a:spcAft>
              <a:buChar char="»"/>
              <a:defRPr sz="2000">
                <a:solidFill>
                  <a:srgbClr val="7D9AAA"/>
                </a:solidFill>
                <a:latin typeface="+mn-lt"/>
                <a:ea typeface="ＭＳ Ｐゴシック" pitchFamily="-105" charset="-128"/>
              </a:defRPr>
            </a:lvl6pPr>
            <a:lvl7pPr marL="2971800" indent="-228600" algn="l" rtl="0" fontAlgn="base">
              <a:spcBef>
                <a:spcPct val="20000"/>
              </a:spcBef>
              <a:spcAft>
                <a:spcPct val="0"/>
              </a:spcAft>
              <a:buChar char="»"/>
              <a:defRPr sz="2000">
                <a:solidFill>
                  <a:srgbClr val="7D9AAA"/>
                </a:solidFill>
                <a:latin typeface="+mn-lt"/>
                <a:ea typeface="ＭＳ Ｐゴシック" pitchFamily="-105" charset="-128"/>
              </a:defRPr>
            </a:lvl7pPr>
            <a:lvl8pPr marL="3429000" indent="-228600" algn="l" rtl="0" fontAlgn="base">
              <a:spcBef>
                <a:spcPct val="20000"/>
              </a:spcBef>
              <a:spcAft>
                <a:spcPct val="0"/>
              </a:spcAft>
              <a:buChar char="»"/>
              <a:defRPr sz="2000">
                <a:solidFill>
                  <a:srgbClr val="7D9AAA"/>
                </a:solidFill>
                <a:latin typeface="+mn-lt"/>
                <a:ea typeface="ＭＳ Ｐゴシック" pitchFamily="-105" charset="-128"/>
              </a:defRPr>
            </a:lvl8pPr>
            <a:lvl9pPr marL="3886200" indent="-228600" algn="l" rtl="0" fontAlgn="base">
              <a:spcBef>
                <a:spcPct val="20000"/>
              </a:spcBef>
              <a:spcAft>
                <a:spcPct val="0"/>
              </a:spcAft>
              <a:buChar char="»"/>
              <a:defRPr sz="2000">
                <a:solidFill>
                  <a:srgbClr val="7D9AAA"/>
                </a:solidFill>
                <a:latin typeface="+mn-lt"/>
                <a:ea typeface="ＭＳ Ｐゴシック" pitchFamily="-105" charset="-128"/>
              </a:defRPr>
            </a:lvl9pPr>
          </a:lstStyle>
          <a:p>
            <a:pPr eaLnBrk="1" hangingPunct="1">
              <a:lnSpc>
                <a:spcPct val="100000"/>
              </a:lnSpc>
              <a:spcBef>
                <a:spcPct val="45000"/>
              </a:spcBef>
            </a:pPr>
            <a:r>
              <a:rPr lang="en-US" altLang="en-US" sz="2800" dirty="0">
                <a:solidFill>
                  <a:srgbClr val="000000"/>
                </a:solidFill>
              </a:rPr>
              <a:t>Computing services are provided over the Internet (the Cloud) rather then locally on a user’s own machine.</a:t>
            </a:r>
            <a:endParaRPr lang="en-GB" altLang="en-US" sz="2800" dirty="0">
              <a:solidFill>
                <a:srgbClr val="000000"/>
              </a:solidFill>
            </a:endParaRPr>
          </a:p>
          <a:p>
            <a:pPr lvl="1" eaLnBrk="1" hangingPunct="1">
              <a:lnSpc>
                <a:spcPct val="100000"/>
              </a:lnSpc>
              <a:spcBef>
                <a:spcPct val="45000"/>
              </a:spcBef>
            </a:pPr>
            <a:r>
              <a:rPr lang="en-GB" altLang="en-US" dirty="0">
                <a:solidFill>
                  <a:srgbClr val="000000"/>
                </a:solidFill>
              </a:rPr>
              <a:t>computing resources (software, platform, infrastructure) are accessed as a service</a:t>
            </a:r>
            <a:endParaRPr lang="en-US" altLang="en-US" dirty="0">
              <a:solidFill>
                <a:srgbClr val="000000"/>
              </a:solidFill>
            </a:endParaRPr>
          </a:p>
          <a:p>
            <a:pPr lvl="1" eaLnBrk="1" hangingPunct="1">
              <a:lnSpc>
                <a:spcPct val="100000"/>
              </a:lnSpc>
              <a:spcBef>
                <a:spcPct val="45000"/>
              </a:spcBef>
            </a:pPr>
            <a:r>
              <a:rPr lang="en-US" altLang="en-US" dirty="0">
                <a:solidFill>
                  <a:srgbClr val="000000"/>
                </a:solidFill>
              </a:rPr>
              <a:t>paid for like a utility – pay-as-you-go</a:t>
            </a:r>
          </a:p>
        </p:txBody>
      </p:sp>
      <p:pic>
        <p:nvPicPr>
          <p:cNvPr id="13" name="Picture 57" descr="cloud-compu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064" y="3073136"/>
            <a:ext cx="5325517" cy="3538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474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3287689" y="260648"/>
            <a:ext cx="7125717" cy="658812"/>
          </a:xfrm>
        </p:spPr>
        <p:txBody>
          <a:bodyPr/>
          <a:lstStyle/>
          <a:p>
            <a:pPr eaLnBrk="1" hangingPunct="1"/>
            <a:r>
              <a:rPr lang="en-US" altLang="en-US" sz="2800" dirty="0">
                <a:ea typeface="ＭＳ Ｐゴシック" pitchFamily="34" charset="-128"/>
              </a:rPr>
              <a:t>So what is cloud computing?</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5" y="1079557"/>
            <a:ext cx="8074025" cy="538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0535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3287689" y="260648"/>
            <a:ext cx="7125717" cy="658812"/>
          </a:xfrm>
        </p:spPr>
        <p:txBody>
          <a:bodyPr/>
          <a:lstStyle/>
          <a:p>
            <a:pPr eaLnBrk="1" hangingPunct="1"/>
            <a:r>
              <a:rPr lang="en-US" altLang="en-US" sz="2800" dirty="0">
                <a:ea typeface="ＭＳ Ｐゴシック" pitchFamily="34" charset="-128"/>
              </a:rPr>
              <a:t>So what is cloud computing?</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1268761"/>
            <a:ext cx="8424936" cy="5424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8233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CBD08852-3D39-457F-8A4A-D327742CE30E}"/>
              </a:ext>
            </a:extLst>
          </p:cNvPr>
          <p:cNvSpPr>
            <a:spLocks noChangeArrowheads="1"/>
          </p:cNvSpPr>
          <p:nvPr/>
        </p:nvSpPr>
        <p:spPr bwMode="auto">
          <a:xfrm>
            <a:off x="1873250" y="200025"/>
            <a:ext cx="74422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1079500" indent="-215900"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i="0">
                <a:solidFill>
                  <a:srgbClr val="003399"/>
                </a:solidFill>
              </a:rPr>
              <a:t>Cloud service models</a:t>
            </a:r>
          </a:p>
        </p:txBody>
      </p:sp>
      <p:pic>
        <p:nvPicPr>
          <p:cNvPr id="48131" name="Picture 3" descr="cloud_stack">
            <a:extLst>
              <a:ext uri="{FF2B5EF4-FFF2-40B4-BE49-F238E27FC236}">
                <a16:creationId xmlns:a16="http://schemas.microsoft.com/office/drawing/2014/main" id="{EA346482-5048-4257-B64A-719AC2688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988" y="904875"/>
            <a:ext cx="7934325" cy="595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Text Box 4">
            <a:extLst>
              <a:ext uri="{FF2B5EF4-FFF2-40B4-BE49-F238E27FC236}">
                <a16:creationId xmlns:a16="http://schemas.microsoft.com/office/drawing/2014/main" id="{43687F2D-1473-4A7D-BC5D-C6C40FA4E5CE}"/>
              </a:ext>
            </a:extLst>
          </p:cNvPr>
          <p:cNvSpPr txBox="1">
            <a:spLocks noChangeArrowheads="1"/>
          </p:cNvSpPr>
          <p:nvPr/>
        </p:nvSpPr>
        <p:spPr bwMode="auto">
          <a:xfrm>
            <a:off x="4367213" y="2706688"/>
            <a:ext cx="2627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GB" altLang="en-US" sz="1600" b="0" i="0">
                <a:solidFill>
                  <a:srgbClr val="000000"/>
                </a:solidFill>
                <a:latin typeface="Arial" panose="020B0604020202020204" pitchFamily="34" charset="0"/>
              </a:rPr>
              <a:t>Software as a Service</a:t>
            </a:r>
          </a:p>
        </p:txBody>
      </p:sp>
      <p:sp>
        <p:nvSpPr>
          <p:cNvPr id="48133" name="Text Box 5">
            <a:extLst>
              <a:ext uri="{FF2B5EF4-FFF2-40B4-BE49-F238E27FC236}">
                <a16:creationId xmlns:a16="http://schemas.microsoft.com/office/drawing/2014/main" id="{376EAB1F-2645-4C75-B8CD-8BF41CDB37C2}"/>
              </a:ext>
            </a:extLst>
          </p:cNvPr>
          <p:cNvSpPr txBox="1">
            <a:spLocks noChangeArrowheads="1"/>
          </p:cNvSpPr>
          <p:nvPr/>
        </p:nvSpPr>
        <p:spPr bwMode="auto">
          <a:xfrm>
            <a:off x="4367213" y="4100513"/>
            <a:ext cx="2627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GB" altLang="en-US" sz="1600" b="0" i="0">
                <a:solidFill>
                  <a:srgbClr val="000000"/>
                </a:solidFill>
                <a:latin typeface="Arial" panose="020B0604020202020204" pitchFamily="34" charset="0"/>
              </a:rPr>
              <a:t>Platform as a Service</a:t>
            </a:r>
          </a:p>
        </p:txBody>
      </p:sp>
      <p:sp>
        <p:nvSpPr>
          <p:cNvPr id="48134" name="Text Box 6">
            <a:extLst>
              <a:ext uri="{FF2B5EF4-FFF2-40B4-BE49-F238E27FC236}">
                <a16:creationId xmlns:a16="http://schemas.microsoft.com/office/drawing/2014/main" id="{0F8618F1-FEEF-48AA-92A8-20AE00E84FB5}"/>
              </a:ext>
            </a:extLst>
          </p:cNvPr>
          <p:cNvSpPr txBox="1">
            <a:spLocks noChangeArrowheads="1"/>
          </p:cNvSpPr>
          <p:nvPr/>
        </p:nvSpPr>
        <p:spPr bwMode="auto">
          <a:xfrm>
            <a:off x="4367213" y="4597400"/>
            <a:ext cx="2627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GB" altLang="en-US" sz="1600" b="0" i="0">
                <a:solidFill>
                  <a:srgbClr val="000000"/>
                </a:solidFill>
                <a:latin typeface="Arial" panose="020B0604020202020204" pitchFamily="34" charset="0"/>
              </a:rPr>
              <a:t>Infrastructure as a Service</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3071664" y="263817"/>
            <a:ext cx="8496943" cy="658812"/>
          </a:xfrm>
        </p:spPr>
        <p:txBody>
          <a:bodyPr/>
          <a:lstStyle/>
          <a:p>
            <a:pPr eaLnBrk="1" hangingPunct="1">
              <a:lnSpc>
                <a:spcPct val="100000"/>
              </a:lnSpc>
            </a:pPr>
            <a:r>
              <a:rPr lang="en-US" altLang="en-US" sz="2800" dirty="0">
                <a:ea typeface="ＭＳ Ｐゴシック" pitchFamily="34" charset="-128"/>
              </a:rPr>
              <a:t>Let me introduce myself</a:t>
            </a:r>
          </a:p>
        </p:txBody>
      </p:sp>
      <p:sp>
        <p:nvSpPr>
          <p:cNvPr id="6" name="AutoShape 12" descr="Image result for laptop"/>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7D9AAA"/>
              </a:solidFill>
              <a:effectLst/>
              <a:uLnTx/>
              <a:uFillTx/>
              <a:latin typeface="Arial" pitchFamily="34" charset="0"/>
              <a:ea typeface="ＭＳ Ｐゴシック" pitchFamily="34" charset="-128"/>
              <a:cs typeface="+mn-cs"/>
            </a:endParaRPr>
          </a:p>
        </p:txBody>
      </p:sp>
      <p:pic>
        <p:nvPicPr>
          <p:cNvPr id="8" name="Picture 7">
            <a:extLst>
              <a:ext uri="{FF2B5EF4-FFF2-40B4-BE49-F238E27FC236}">
                <a16:creationId xmlns:a16="http://schemas.microsoft.com/office/drawing/2014/main" id="{2F1BF678-BD3F-432D-A12E-583121C792FF}"/>
              </a:ext>
            </a:extLst>
          </p:cNvPr>
          <p:cNvPicPr>
            <a:picLocks noChangeAspect="1"/>
          </p:cNvPicPr>
          <p:nvPr/>
        </p:nvPicPr>
        <p:blipFill>
          <a:blip r:embed="rId2"/>
          <a:stretch>
            <a:fillRect/>
          </a:stretch>
        </p:blipFill>
        <p:spPr>
          <a:xfrm>
            <a:off x="7680176" y="1437502"/>
            <a:ext cx="4425910" cy="4425910"/>
          </a:xfrm>
          <a:prstGeom prst="rect">
            <a:avLst/>
          </a:prstGeom>
        </p:spPr>
      </p:pic>
      <p:sp>
        <p:nvSpPr>
          <p:cNvPr id="11" name="Content Placeholder 3">
            <a:extLst>
              <a:ext uri="{FF2B5EF4-FFF2-40B4-BE49-F238E27FC236}">
                <a16:creationId xmlns:a16="http://schemas.microsoft.com/office/drawing/2014/main" id="{BF1AE9D4-0F1A-4130-8263-708EC4AE64AF}"/>
              </a:ext>
            </a:extLst>
          </p:cNvPr>
          <p:cNvSpPr>
            <a:spLocks noGrp="1"/>
          </p:cNvSpPr>
          <p:nvPr>
            <p:ph idx="1"/>
          </p:nvPr>
        </p:nvSpPr>
        <p:spPr>
          <a:xfrm>
            <a:off x="464133" y="1412776"/>
            <a:ext cx="7360059" cy="5109935"/>
          </a:xfrm>
          <a:prstGeom prst="rect">
            <a:avLst/>
          </a:prstGeom>
        </p:spPr>
        <p:txBody>
          <a:bodyPr>
            <a:normAutofit/>
          </a:bodyPr>
          <a:lstStyle/>
          <a:p>
            <a:pPr>
              <a:spcAft>
                <a:spcPts val="1200"/>
              </a:spcAft>
            </a:pPr>
            <a:r>
              <a:rPr lang="en-GB" sz="2800" dirty="0">
                <a:solidFill>
                  <a:srgbClr val="000000"/>
                </a:solidFill>
              </a:rPr>
              <a:t>Professor of Distributed Computing at the University of Westminster, London</a:t>
            </a:r>
          </a:p>
          <a:p>
            <a:pPr>
              <a:spcAft>
                <a:spcPts val="1200"/>
              </a:spcAft>
            </a:pPr>
            <a:r>
              <a:rPr lang="en-GB" sz="2800" dirty="0">
                <a:solidFill>
                  <a:srgbClr val="000000"/>
                </a:solidFill>
              </a:rPr>
              <a:t>Director of Research Centre for Parallel Computing</a:t>
            </a:r>
          </a:p>
          <a:p>
            <a:pPr>
              <a:spcAft>
                <a:spcPts val="1200"/>
              </a:spcAft>
            </a:pPr>
            <a:r>
              <a:rPr lang="en-GB" sz="2800" dirty="0">
                <a:solidFill>
                  <a:srgbClr val="000000"/>
                </a:solidFill>
              </a:rPr>
              <a:t>20 years experience in parallel and distributed computing, especially for the manufacturing and healthcare sectors and for scientific applications</a:t>
            </a:r>
          </a:p>
          <a:p>
            <a:pPr>
              <a:spcAft>
                <a:spcPts val="1200"/>
              </a:spcAft>
            </a:pPr>
            <a:r>
              <a:rPr lang="en-GB" sz="2800" dirty="0">
                <a:solidFill>
                  <a:srgbClr val="000000"/>
                </a:solidFill>
              </a:rPr>
              <a:t>Contact: t.kiss@westminster.ac.uk</a:t>
            </a:r>
          </a:p>
        </p:txBody>
      </p:sp>
    </p:spTree>
    <p:extLst>
      <p:ext uri="{BB962C8B-B14F-4D97-AF65-F5344CB8AC3E}">
        <p14:creationId xmlns:p14="http://schemas.microsoft.com/office/powerpoint/2010/main" val="1822610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C4D65E85-C75A-4F47-BEB7-67CC210A38CB}"/>
              </a:ext>
            </a:extLst>
          </p:cNvPr>
          <p:cNvSpPr>
            <a:spLocks noChangeArrowheads="1"/>
          </p:cNvSpPr>
          <p:nvPr/>
        </p:nvSpPr>
        <p:spPr bwMode="auto">
          <a:xfrm>
            <a:off x="1873250" y="74613"/>
            <a:ext cx="74422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1079500" indent="-215900"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i="0">
                <a:solidFill>
                  <a:srgbClr val="003399"/>
                </a:solidFill>
              </a:rPr>
              <a:t>SaaS – Software as a Service</a:t>
            </a:r>
          </a:p>
        </p:txBody>
      </p:sp>
      <p:sp>
        <p:nvSpPr>
          <p:cNvPr id="50179" name="Rectangle 3">
            <a:extLst>
              <a:ext uri="{FF2B5EF4-FFF2-40B4-BE49-F238E27FC236}">
                <a16:creationId xmlns:a16="http://schemas.microsoft.com/office/drawing/2014/main" id="{9BADA5CF-A23E-4F10-9C40-9DE3CFDF5F06}"/>
              </a:ext>
            </a:extLst>
          </p:cNvPr>
          <p:cNvSpPr>
            <a:spLocks noChangeArrowheads="1"/>
          </p:cNvSpPr>
          <p:nvPr/>
        </p:nvSpPr>
        <p:spPr bwMode="auto">
          <a:xfrm>
            <a:off x="452438" y="1062038"/>
            <a:ext cx="1048385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r>
              <a:rPr lang="en-IE" altLang="en-US" sz="2800" b="0" i="0" dirty="0">
                <a:solidFill>
                  <a:srgbClr val="000000"/>
                </a:solidFill>
              </a:rPr>
              <a:t>Software delivery model - u</a:t>
            </a:r>
            <a:r>
              <a:rPr lang="en-US" altLang="ja-JP" sz="2800" b="0" i="0" dirty="0">
                <a:solidFill>
                  <a:srgbClr val="000000"/>
                </a:solidFill>
                <a:ea typeface="MS PGothic" panose="020B0600070205080204" pitchFamily="34" charset="-128"/>
              </a:rPr>
              <a:t>se provider’s applications over a network </a:t>
            </a:r>
            <a:endParaRPr lang="en-IE" altLang="en-US" sz="2800" b="0" i="0" dirty="0">
              <a:solidFill>
                <a:srgbClr val="000000"/>
              </a:solidFill>
            </a:endParaRPr>
          </a:p>
          <a:p>
            <a:pPr eaLnBrk="1" hangingPunct="1"/>
            <a:r>
              <a:rPr lang="en-IE" altLang="en-US" sz="2800" b="0" i="0" dirty="0">
                <a:solidFill>
                  <a:srgbClr val="000000"/>
                </a:solidFill>
              </a:rPr>
              <a:t>Increasingly popular with SMEs</a:t>
            </a:r>
          </a:p>
          <a:p>
            <a:pPr eaLnBrk="1" hangingPunct="1"/>
            <a:r>
              <a:rPr lang="en-GB" altLang="en-US" sz="2800" b="0" i="0" dirty="0">
                <a:solidFill>
                  <a:srgbClr val="000000"/>
                </a:solidFill>
              </a:rPr>
              <a:t>No hardware or software to manage</a:t>
            </a:r>
          </a:p>
          <a:p>
            <a:pPr eaLnBrk="1" hangingPunct="1"/>
            <a:r>
              <a:rPr lang="en-GB" altLang="en-US" sz="2800" b="0" i="0" dirty="0">
                <a:solidFill>
                  <a:srgbClr val="000000"/>
                </a:solidFill>
              </a:rPr>
              <a:t>Service delivered through a browser </a:t>
            </a:r>
            <a:r>
              <a:rPr lang="en-US" altLang="en-US" sz="2800" b="0" i="0" dirty="0">
                <a:solidFill>
                  <a:srgbClr val="000000"/>
                </a:solidFill>
              </a:rPr>
              <a:t>in an “On-demand” fashion.</a:t>
            </a:r>
          </a:p>
          <a:p>
            <a:pPr eaLnBrk="1" hangingPunct="1"/>
            <a:r>
              <a:rPr lang="en-US" altLang="en-US" sz="2800" b="0" i="0" dirty="0">
                <a:solidFill>
                  <a:srgbClr val="000000"/>
                </a:solidFill>
              </a:rPr>
              <a:t>Reduces upfront costs, i.e. buying multiple licenses</a:t>
            </a:r>
          </a:p>
          <a:p>
            <a:pPr eaLnBrk="1" hangingPunct="1"/>
            <a:r>
              <a:rPr lang="en-US" altLang="en-US" sz="2800" b="0" i="0" dirty="0">
                <a:solidFill>
                  <a:srgbClr val="000000"/>
                </a:solidFill>
              </a:rPr>
              <a:t>Examples:</a:t>
            </a:r>
          </a:p>
          <a:p>
            <a:pPr lvl="1" eaLnBrk="1" hangingPunct="1"/>
            <a:r>
              <a:rPr lang="en-IE" altLang="en-US" sz="1800" b="0" i="0" dirty="0">
                <a:solidFill>
                  <a:srgbClr val="000000"/>
                </a:solidFill>
              </a:rPr>
              <a:t>Your current CRM package is not managing the load or you simply don’t want to host it in-house….use a SaaS provider such as </a:t>
            </a:r>
            <a:r>
              <a:rPr lang="en-IE" altLang="en-US" sz="1800" i="0" dirty="0">
                <a:solidFill>
                  <a:srgbClr val="000000"/>
                </a:solidFill>
              </a:rPr>
              <a:t>Salesforce.com</a:t>
            </a:r>
            <a:r>
              <a:rPr lang="en-US" altLang="en-US" sz="1800" b="0" i="0" dirty="0">
                <a:solidFill>
                  <a:srgbClr val="000000"/>
                </a:solidFill>
              </a:rPr>
              <a:t>	</a:t>
            </a:r>
          </a:p>
          <a:p>
            <a:pPr lvl="1" eaLnBrk="1" hangingPunct="1"/>
            <a:r>
              <a:rPr lang="en-GB" altLang="en-US" sz="1800" b="0" i="0" dirty="0">
                <a:solidFill>
                  <a:srgbClr val="000000"/>
                </a:solidFill>
              </a:rPr>
              <a:t>Your email is hosted on an exchange server in your office and it is very slow…outsource this using </a:t>
            </a:r>
            <a:r>
              <a:rPr lang="en-GB" altLang="en-US" sz="1800" i="0" dirty="0">
                <a:solidFill>
                  <a:srgbClr val="000000"/>
                </a:solidFill>
              </a:rPr>
              <a:t>Google Mail</a:t>
            </a:r>
            <a:r>
              <a:rPr lang="en-GB" altLang="en-US" sz="1800" b="0" i="0" dirty="0">
                <a:solidFill>
                  <a:srgbClr val="000000"/>
                </a:solidFill>
              </a:rPr>
              <a:t>.</a:t>
            </a:r>
          </a:p>
          <a:p>
            <a:pPr lvl="1" eaLnBrk="1" hangingPunct="1"/>
            <a:r>
              <a:rPr lang="en-GB" altLang="en-US" sz="1800" b="0" i="0" dirty="0">
                <a:solidFill>
                  <a:srgbClr val="000000"/>
                </a:solidFill>
              </a:rPr>
              <a:t>You want to share music, books, apps with family members – </a:t>
            </a:r>
            <a:r>
              <a:rPr lang="en-GB" altLang="en-US" sz="1800" i="0" dirty="0">
                <a:solidFill>
                  <a:srgbClr val="000000"/>
                </a:solidFill>
              </a:rPr>
              <a:t>iCloud Family sharing</a:t>
            </a:r>
            <a:endParaRPr lang="en-GB" altLang="en-US" sz="2000" i="0" dirty="0">
              <a:solidFill>
                <a:srgbClr val="000000"/>
              </a:solidFill>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E5999074-BBCD-463C-964B-2C0CCD2D512E}"/>
              </a:ext>
            </a:extLst>
          </p:cNvPr>
          <p:cNvSpPr>
            <a:spLocks noChangeArrowheads="1"/>
          </p:cNvSpPr>
          <p:nvPr/>
        </p:nvSpPr>
        <p:spPr bwMode="auto">
          <a:xfrm>
            <a:off x="1873250" y="142875"/>
            <a:ext cx="74422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1079500" indent="-215900"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i="0">
                <a:solidFill>
                  <a:srgbClr val="003399"/>
                </a:solidFill>
              </a:rPr>
              <a:t>PaaS – Platform as a Service</a:t>
            </a:r>
          </a:p>
        </p:txBody>
      </p:sp>
      <p:sp>
        <p:nvSpPr>
          <p:cNvPr id="52227" name="Rectangle 3">
            <a:extLst>
              <a:ext uri="{FF2B5EF4-FFF2-40B4-BE49-F238E27FC236}">
                <a16:creationId xmlns:a16="http://schemas.microsoft.com/office/drawing/2014/main" id="{7513673F-1CBD-419C-87E0-EE77393AC4BF}"/>
              </a:ext>
            </a:extLst>
          </p:cNvPr>
          <p:cNvSpPr>
            <a:spLocks noChangeArrowheads="1"/>
          </p:cNvSpPr>
          <p:nvPr/>
        </p:nvSpPr>
        <p:spPr bwMode="auto">
          <a:xfrm>
            <a:off x="415925" y="1422400"/>
            <a:ext cx="10537825" cy="429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r>
              <a:rPr lang="en-US" altLang="ja-JP" sz="2800" b="0" i="0" dirty="0">
                <a:solidFill>
                  <a:srgbClr val="000000"/>
                </a:solidFill>
                <a:ea typeface="MS PGothic" panose="020B0600070205080204" pitchFamily="34" charset="-128"/>
              </a:rPr>
              <a:t>Deploy </a:t>
            </a:r>
            <a:r>
              <a:rPr lang="en-US" altLang="en-US" sz="2800" b="0" i="0" dirty="0">
                <a:solidFill>
                  <a:srgbClr val="000000"/>
                </a:solidFill>
              </a:rPr>
              <a:t>customer-created applications to a cloud </a:t>
            </a:r>
          </a:p>
          <a:p>
            <a:pPr eaLnBrk="1" hangingPunct="1"/>
            <a:r>
              <a:rPr lang="en-US" altLang="en-US" sz="2800" b="0" i="0" dirty="0">
                <a:solidFill>
                  <a:srgbClr val="000000"/>
                </a:solidFill>
              </a:rPr>
              <a:t>When the software needed to develop cloud applications are </a:t>
            </a:r>
            <a:r>
              <a:rPr lang="en-US" altLang="en-US" sz="2800" b="0" dirty="0">
                <a:solidFill>
                  <a:srgbClr val="000000"/>
                </a:solidFill>
              </a:rPr>
              <a:t>themselves</a:t>
            </a:r>
            <a:r>
              <a:rPr lang="en-US" altLang="en-US" sz="2800" b="0" i="0" dirty="0">
                <a:solidFill>
                  <a:srgbClr val="000000"/>
                </a:solidFill>
              </a:rPr>
              <a:t> provided in a “software as a service” fashion</a:t>
            </a:r>
          </a:p>
          <a:p>
            <a:pPr eaLnBrk="1" hangingPunct="1"/>
            <a:r>
              <a:rPr lang="en-US" altLang="en-US" sz="2800" b="0" i="0" dirty="0">
                <a:solidFill>
                  <a:srgbClr val="000000"/>
                </a:solidFill>
              </a:rPr>
              <a:t>Design and develop your own customized cloud application via tools inside the browser</a:t>
            </a:r>
          </a:p>
          <a:p>
            <a:pPr eaLnBrk="1" hangingPunct="1"/>
            <a:r>
              <a:rPr lang="en-US" altLang="en-US" sz="2800" b="0" i="0" dirty="0">
                <a:solidFill>
                  <a:srgbClr val="000000"/>
                </a:solidFill>
              </a:rPr>
              <a:t>Example:</a:t>
            </a:r>
          </a:p>
          <a:p>
            <a:pPr lvl="1" eaLnBrk="1" hangingPunct="1"/>
            <a:r>
              <a:rPr lang="en-IE" altLang="en-US" sz="2000" b="0" i="0" dirty="0">
                <a:solidFill>
                  <a:srgbClr val="000000"/>
                </a:solidFill>
              </a:rPr>
              <a:t>You need </a:t>
            </a:r>
            <a:r>
              <a:rPr lang="en-GB" altLang="en-US" sz="2000" b="0" i="0" dirty="0">
                <a:solidFill>
                  <a:srgbClr val="000000"/>
                </a:solidFill>
              </a:rPr>
              <a:t>to host a large file (5Mb) on your website and make it available for 35,000 users for only two months duration. Use </a:t>
            </a:r>
            <a:r>
              <a:rPr lang="en-GB" altLang="en-US" sz="2000" i="0" dirty="0">
                <a:solidFill>
                  <a:srgbClr val="000000"/>
                </a:solidFill>
              </a:rPr>
              <a:t>Amazon CloudFront</a:t>
            </a:r>
            <a:r>
              <a:rPr lang="en-GB" altLang="en-US" sz="2000" b="0" i="0" dirty="0">
                <a:solidFill>
                  <a:srgbClr val="000000"/>
                </a:solidFill>
              </a:rPr>
              <a:t>.</a:t>
            </a:r>
          </a:p>
          <a:p>
            <a:pPr lvl="1" eaLnBrk="1" hangingPunct="1"/>
            <a:r>
              <a:rPr lang="en-GB" altLang="en-US" sz="2000" b="0" i="0" dirty="0">
                <a:solidFill>
                  <a:srgbClr val="000000"/>
                </a:solidFill>
              </a:rPr>
              <a:t>Create your custom Website using </a:t>
            </a:r>
            <a:r>
              <a:rPr lang="en-GB" altLang="en-US" sz="2000" i="0" dirty="0">
                <a:solidFill>
                  <a:srgbClr val="000000"/>
                </a:solidFill>
              </a:rPr>
              <a:t>Google-sites</a:t>
            </a:r>
            <a:endParaRPr lang="en-IE" altLang="en-US" sz="2400" i="0" dirty="0">
              <a:solidFill>
                <a:srgbClr val="000000"/>
              </a:solidFill>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2076BF25-E7FC-42CE-A19E-ACFD61924625}"/>
              </a:ext>
            </a:extLst>
          </p:cNvPr>
          <p:cNvSpPr>
            <a:spLocks noChangeArrowheads="1"/>
          </p:cNvSpPr>
          <p:nvPr/>
        </p:nvSpPr>
        <p:spPr bwMode="auto">
          <a:xfrm>
            <a:off x="1873250" y="142875"/>
            <a:ext cx="74422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1079500" indent="-215900"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i="0">
                <a:solidFill>
                  <a:srgbClr val="003399"/>
                </a:solidFill>
              </a:rPr>
              <a:t>IaaS – Infrastructure as a Service</a:t>
            </a:r>
          </a:p>
        </p:txBody>
      </p:sp>
      <p:sp>
        <p:nvSpPr>
          <p:cNvPr id="54275" name="Rectangle 3">
            <a:extLst>
              <a:ext uri="{FF2B5EF4-FFF2-40B4-BE49-F238E27FC236}">
                <a16:creationId xmlns:a16="http://schemas.microsoft.com/office/drawing/2014/main" id="{5E0389A5-0A82-4047-8CA8-6644546F64C6}"/>
              </a:ext>
            </a:extLst>
          </p:cNvPr>
          <p:cNvSpPr>
            <a:spLocks noChangeArrowheads="1"/>
          </p:cNvSpPr>
          <p:nvPr/>
        </p:nvSpPr>
        <p:spPr bwMode="auto">
          <a:xfrm>
            <a:off x="461963" y="1746250"/>
            <a:ext cx="10445750" cy="416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80000"/>
              </a:lnSpc>
            </a:pPr>
            <a:r>
              <a:rPr lang="en-GB" altLang="en-US" sz="2800" b="0" i="0" dirty="0">
                <a:solidFill>
                  <a:srgbClr val="000000"/>
                </a:solidFill>
              </a:rPr>
              <a:t>Rent processing, storage, network capacity, and other fundamental computing resources</a:t>
            </a:r>
          </a:p>
          <a:p>
            <a:pPr eaLnBrk="1" hangingPunct="1">
              <a:lnSpc>
                <a:spcPct val="80000"/>
              </a:lnSpc>
            </a:pPr>
            <a:r>
              <a:rPr lang="en-GB" altLang="en-US" sz="2800" b="0" i="0" dirty="0">
                <a:solidFill>
                  <a:srgbClr val="000000"/>
                </a:solidFill>
              </a:rPr>
              <a:t>Serves the hardware needs of an organisation</a:t>
            </a:r>
          </a:p>
          <a:p>
            <a:pPr eaLnBrk="1" hangingPunct="1"/>
            <a:r>
              <a:rPr lang="en-GB" altLang="ja-JP" sz="2800" b="0" i="0" dirty="0">
                <a:solidFill>
                  <a:srgbClr val="000000"/>
                </a:solidFill>
                <a:ea typeface="MS PGothic" panose="020B0600070205080204" pitchFamily="34" charset="-128"/>
              </a:rPr>
              <a:t>Examples:</a:t>
            </a:r>
          </a:p>
          <a:p>
            <a:pPr lvl="1" eaLnBrk="1" hangingPunct="1"/>
            <a:r>
              <a:rPr lang="en-GB" altLang="en-US" sz="2000" b="0" i="0" dirty="0">
                <a:solidFill>
                  <a:srgbClr val="000000"/>
                </a:solidFill>
              </a:rPr>
              <a:t>You want to run a batch job but you don’t have the infrastructure necessary to run it in a timely manner. Use </a:t>
            </a:r>
            <a:r>
              <a:rPr lang="en-GB" altLang="en-US" sz="2000" i="0" dirty="0">
                <a:solidFill>
                  <a:srgbClr val="000000"/>
                </a:solidFill>
              </a:rPr>
              <a:t>Amazon EC2</a:t>
            </a:r>
            <a:r>
              <a:rPr lang="en-GB" altLang="en-US" sz="2000" b="0" i="0" dirty="0">
                <a:solidFill>
                  <a:srgbClr val="000000"/>
                </a:solidFill>
              </a:rPr>
              <a:t> </a:t>
            </a:r>
            <a:r>
              <a:rPr lang="en-GB" altLang="en-US" sz="2000" i="0" dirty="0">
                <a:solidFill>
                  <a:srgbClr val="000000"/>
                </a:solidFill>
              </a:rPr>
              <a:t>(Elastic Compute Cloud)</a:t>
            </a:r>
            <a:r>
              <a:rPr lang="en-GB" altLang="en-US" sz="2000" b="0" i="0" dirty="0">
                <a:solidFill>
                  <a:srgbClr val="000000"/>
                </a:solidFill>
              </a:rPr>
              <a:t> to rent computers.</a:t>
            </a:r>
          </a:p>
          <a:p>
            <a:pPr lvl="1" eaLnBrk="1" hangingPunct="1"/>
            <a:r>
              <a:rPr lang="en-GB" altLang="en-US" sz="2000" b="0" i="0" dirty="0">
                <a:solidFill>
                  <a:srgbClr val="000000"/>
                </a:solidFill>
              </a:rPr>
              <a:t>You want to start storage services on your network for a large number of files and you do not have the storage capacity…use </a:t>
            </a:r>
            <a:r>
              <a:rPr lang="en-GB" altLang="en-US" sz="2000" i="0" dirty="0">
                <a:solidFill>
                  <a:srgbClr val="000000"/>
                </a:solidFill>
              </a:rPr>
              <a:t>Amazon S3 (Simple Storage Service)</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58244128-CE78-4EDD-960B-6AB51F876D8E}"/>
              </a:ext>
            </a:extLst>
          </p:cNvPr>
          <p:cNvSpPr>
            <a:spLocks noChangeArrowheads="1"/>
          </p:cNvSpPr>
          <p:nvPr/>
        </p:nvSpPr>
        <p:spPr bwMode="auto">
          <a:xfrm>
            <a:off x="1870075" y="30163"/>
            <a:ext cx="7569200"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1079500" indent="-215900" defTabSz="449263">
              <a:spcBef>
                <a:spcPct val="20000"/>
              </a:spcBef>
              <a:buChar char="•"/>
              <a:defRPr sz="3200">
                <a:solidFill>
                  <a:schemeClr val="tx1"/>
                </a:solidFill>
                <a:latin typeface="Times New Roman" panose="02020603050405020304" pitchFamily="18" charset="0"/>
              </a:defRPr>
            </a:lvl1pPr>
            <a:lvl2pPr marL="742950" indent="-285750" defTabSz="449263">
              <a:spcBef>
                <a:spcPct val="20000"/>
              </a:spcBef>
              <a:buChar char="–"/>
              <a:defRPr sz="2800">
                <a:solidFill>
                  <a:schemeClr val="tx1"/>
                </a:solidFill>
                <a:latin typeface="Times New Roman" panose="02020603050405020304" pitchFamily="18" charset="0"/>
              </a:defRPr>
            </a:lvl2pPr>
            <a:lvl3pPr marL="1143000" indent="-228600" defTabSz="449263">
              <a:spcBef>
                <a:spcPct val="20000"/>
              </a:spcBef>
              <a:buChar char="•"/>
              <a:defRPr sz="2400">
                <a:solidFill>
                  <a:schemeClr val="tx1"/>
                </a:solidFill>
                <a:latin typeface="Times New Roman" panose="02020603050405020304" pitchFamily="18" charset="0"/>
              </a:defRPr>
            </a:lvl3pPr>
            <a:lvl4pPr marL="1600200" indent="-228600" defTabSz="449263">
              <a:spcBef>
                <a:spcPct val="20000"/>
              </a:spcBef>
              <a:buChar char="–"/>
              <a:defRPr sz="2000">
                <a:solidFill>
                  <a:schemeClr val="tx1"/>
                </a:solidFill>
                <a:latin typeface="Times New Roman" panose="02020603050405020304" pitchFamily="18" charset="0"/>
              </a:defRPr>
            </a:lvl4pPr>
            <a:lvl5pPr marL="2057400" indent="-228600" defTabSz="449263">
              <a:spcBef>
                <a:spcPct val="20000"/>
              </a:spcBef>
              <a:buChar char="»"/>
              <a:defRPr sz="2000">
                <a:solidFill>
                  <a:schemeClr val="tx1"/>
                </a:solidFill>
                <a:latin typeface="Times New Roman" panose="02020603050405020304" pitchFamily="18" charset="0"/>
              </a:defRPr>
            </a:lvl5pPr>
            <a:lvl6pPr marL="25146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492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i="0" dirty="0">
                <a:solidFill>
                  <a:srgbClr val="000000"/>
                </a:solidFill>
              </a:rPr>
              <a:t>Cloud deployment models</a:t>
            </a:r>
          </a:p>
        </p:txBody>
      </p:sp>
      <p:sp>
        <p:nvSpPr>
          <p:cNvPr id="33795" name="Rectangle 3">
            <a:extLst>
              <a:ext uri="{FF2B5EF4-FFF2-40B4-BE49-F238E27FC236}">
                <a16:creationId xmlns:a16="http://schemas.microsoft.com/office/drawing/2014/main" id="{97F7F2A2-C72A-423A-961F-B77F87DABAF3}"/>
              </a:ext>
            </a:extLst>
          </p:cNvPr>
          <p:cNvSpPr>
            <a:spLocks noChangeArrowheads="1"/>
          </p:cNvSpPr>
          <p:nvPr/>
        </p:nvSpPr>
        <p:spPr bwMode="auto">
          <a:xfrm>
            <a:off x="776288" y="914400"/>
            <a:ext cx="10085387" cy="570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80000"/>
              </a:lnSpc>
              <a:spcBef>
                <a:spcPct val="45000"/>
              </a:spcBef>
              <a:buFontTx/>
              <a:buNone/>
            </a:pPr>
            <a:r>
              <a:rPr lang="en-US" altLang="en-US" sz="2400" i="0" dirty="0">
                <a:solidFill>
                  <a:srgbClr val="000000"/>
                </a:solidFill>
              </a:rPr>
              <a:t>Public Cloud</a:t>
            </a:r>
          </a:p>
          <a:p>
            <a:pPr lvl="1" eaLnBrk="1" hangingPunct="1">
              <a:spcBef>
                <a:spcPct val="0"/>
              </a:spcBef>
            </a:pPr>
            <a:r>
              <a:rPr lang="en-US" altLang="en-US" sz="1800" b="0" i="0" dirty="0">
                <a:solidFill>
                  <a:srgbClr val="000000"/>
                </a:solidFill>
              </a:rPr>
              <a:t>Services sold publicly via the Internet</a:t>
            </a:r>
          </a:p>
          <a:p>
            <a:pPr lvl="1" eaLnBrk="1" hangingPunct="1">
              <a:spcBef>
                <a:spcPct val="0"/>
              </a:spcBef>
            </a:pPr>
            <a:r>
              <a:rPr lang="en-US" altLang="ja-JP" sz="1800" b="0" i="0" dirty="0">
                <a:solidFill>
                  <a:srgbClr val="000000"/>
                </a:solidFill>
                <a:ea typeface="MS PGothic" panose="020B0600070205080204" pitchFamily="34" charset="-128"/>
              </a:rPr>
              <a:t>The cloud infrastructure is made available to the general public or a large industry group, and is owned by an organization selling cloud services</a:t>
            </a:r>
            <a:endParaRPr lang="en-US" altLang="en-US" sz="1800" b="0" i="0" dirty="0">
              <a:solidFill>
                <a:srgbClr val="000000"/>
              </a:solidFill>
            </a:endParaRPr>
          </a:p>
          <a:p>
            <a:pPr lvl="2" eaLnBrk="1" hangingPunct="1">
              <a:spcBef>
                <a:spcPct val="0"/>
              </a:spcBef>
            </a:pPr>
            <a:r>
              <a:rPr lang="en-US" altLang="en-US" sz="1800" b="0" i="0" dirty="0">
                <a:solidFill>
                  <a:srgbClr val="000000"/>
                </a:solidFill>
              </a:rPr>
              <a:t>E.g. Amazon Web Services, Google Apps, Apple iCloud</a:t>
            </a:r>
          </a:p>
          <a:p>
            <a:pPr eaLnBrk="1" hangingPunct="1">
              <a:lnSpc>
                <a:spcPct val="80000"/>
              </a:lnSpc>
              <a:spcBef>
                <a:spcPts val="600"/>
              </a:spcBef>
              <a:buFontTx/>
              <a:buNone/>
            </a:pPr>
            <a:r>
              <a:rPr lang="en-US" altLang="en-US" sz="2400" i="0" dirty="0">
                <a:solidFill>
                  <a:srgbClr val="000000"/>
                </a:solidFill>
              </a:rPr>
              <a:t>Private Cloud</a:t>
            </a:r>
            <a:endParaRPr lang="en-GB" altLang="en-US" sz="2400" b="0" i="0" dirty="0">
              <a:solidFill>
                <a:srgbClr val="000000"/>
              </a:solidFill>
            </a:endParaRPr>
          </a:p>
          <a:p>
            <a:pPr lvl="1" eaLnBrk="1" hangingPunct="1">
              <a:spcBef>
                <a:spcPct val="0"/>
              </a:spcBef>
            </a:pPr>
            <a:r>
              <a:rPr lang="en-US" altLang="ja-JP" sz="1800" b="0" i="0" dirty="0">
                <a:solidFill>
                  <a:srgbClr val="000000"/>
                </a:solidFill>
                <a:ea typeface="MS PGothic" panose="020B0600070205080204" pitchFamily="34" charset="-128"/>
              </a:rPr>
              <a:t>The cloud infrastructure is operated solely for an organization</a:t>
            </a:r>
            <a:r>
              <a:rPr lang="en-GB" altLang="en-US" sz="1800" b="0" i="0" dirty="0">
                <a:solidFill>
                  <a:srgbClr val="000000"/>
                </a:solidFill>
              </a:rPr>
              <a:t> </a:t>
            </a:r>
          </a:p>
          <a:p>
            <a:pPr lvl="1" eaLnBrk="1" hangingPunct="1">
              <a:spcBef>
                <a:spcPct val="0"/>
              </a:spcBef>
            </a:pPr>
            <a:r>
              <a:rPr lang="en-GB" altLang="en-US" sz="1800" b="0" i="0" dirty="0">
                <a:solidFill>
                  <a:srgbClr val="000000"/>
                </a:solidFill>
              </a:rPr>
              <a:t>proprietary network or a data-</a:t>
            </a:r>
            <a:r>
              <a:rPr lang="en-GB" altLang="en-US" sz="1800" b="0" i="0" dirty="0" err="1">
                <a:solidFill>
                  <a:srgbClr val="000000"/>
                </a:solidFill>
              </a:rPr>
              <a:t>center</a:t>
            </a:r>
            <a:r>
              <a:rPr lang="en-GB" altLang="en-US" sz="1800" b="0" i="0" dirty="0">
                <a:solidFill>
                  <a:srgbClr val="000000"/>
                </a:solidFill>
              </a:rPr>
              <a:t> that supplies hosted services to a limited number of people </a:t>
            </a:r>
          </a:p>
          <a:p>
            <a:pPr lvl="2" eaLnBrk="1" hangingPunct="1">
              <a:spcBef>
                <a:spcPct val="0"/>
              </a:spcBef>
            </a:pPr>
            <a:r>
              <a:rPr lang="en-GB" altLang="en-US" sz="1600" b="0" i="0" dirty="0">
                <a:solidFill>
                  <a:srgbClr val="000000"/>
                </a:solidFill>
              </a:rPr>
              <a:t>E.g. Faculty of Science and Technology OpenStack Private Cloud to support teaching and research</a:t>
            </a:r>
          </a:p>
          <a:p>
            <a:pPr eaLnBrk="1" hangingPunct="1">
              <a:lnSpc>
                <a:spcPct val="90000"/>
              </a:lnSpc>
              <a:spcBef>
                <a:spcPts val="600"/>
              </a:spcBef>
              <a:buClr>
                <a:srgbClr val="DD8047"/>
              </a:buClr>
              <a:buFontTx/>
              <a:buNone/>
            </a:pPr>
            <a:r>
              <a:rPr lang="en-US" altLang="ja-JP" sz="2400" i="0" dirty="0">
                <a:solidFill>
                  <a:srgbClr val="000000"/>
                </a:solidFill>
                <a:ea typeface="MS PGothic" panose="020B0600070205080204" pitchFamily="34" charset="-128"/>
              </a:rPr>
              <a:t>Community cloud</a:t>
            </a:r>
            <a:r>
              <a:rPr lang="en-US" altLang="ja-JP" b="0" dirty="0">
                <a:solidFill>
                  <a:srgbClr val="000000"/>
                </a:solidFill>
                <a:ea typeface="MS PGothic" panose="020B0600070205080204" pitchFamily="34" charset="-128"/>
              </a:rPr>
              <a:t>.</a:t>
            </a:r>
            <a:r>
              <a:rPr lang="en-US" altLang="ja-JP" b="0" i="0" dirty="0">
                <a:solidFill>
                  <a:srgbClr val="000000"/>
                </a:solidFill>
                <a:ea typeface="MS PGothic" panose="020B0600070205080204" pitchFamily="34" charset="-128"/>
              </a:rPr>
              <a:t> </a:t>
            </a:r>
          </a:p>
          <a:p>
            <a:pPr lvl="1" eaLnBrk="1" hangingPunct="1">
              <a:spcBef>
                <a:spcPts val="700"/>
              </a:spcBef>
            </a:pPr>
            <a:r>
              <a:rPr lang="en-US" altLang="ja-JP" sz="1800" b="0" i="0" dirty="0">
                <a:solidFill>
                  <a:srgbClr val="000000"/>
                </a:solidFill>
                <a:ea typeface="MS PGothic" panose="020B0600070205080204" pitchFamily="34" charset="-128"/>
              </a:rPr>
              <a:t>The cloud infrastructure is shared by several organizations and supports a specific community </a:t>
            </a:r>
          </a:p>
          <a:p>
            <a:pPr lvl="1" eaLnBrk="1" hangingPunct="1">
              <a:spcBef>
                <a:spcPct val="0"/>
              </a:spcBef>
            </a:pPr>
            <a:r>
              <a:rPr lang="en-US" altLang="ja-JP" sz="1800" b="0" i="0" dirty="0">
                <a:solidFill>
                  <a:srgbClr val="000000"/>
                </a:solidFill>
                <a:ea typeface="MS PGothic" panose="020B0600070205080204" pitchFamily="34" charset="-128"/>
              </a:rPr>
              <a:t>Possible model for academic clouds in the future</a:t>
            </a:r>
          </a:p>
          <a:p>
            <a:pPr eaLnBrk="1" hangingPunct="1">
              <a:lnSpc>
                <a:spcPct val="90000"/>
              </a:lnSpc>
              <a:spcBef>
                <a:spcPts val="700"/>
              </a:spcBef>
              <a:buClr>
                <a:srgbClr val="DD8047"/>
              </a:buClr>
              <a:buFontTx/>
              <a:buNone/>
            </a:pPr>
            <a:r>
              <a:rPr lang="en-US" altLang="en-US" sz="2400" i="0" dirty="0">
                <a:solidFill>
                  <a:srgbClr val="000000"/>
                </a:solidFill>
              </a:rPr>
              <a:t>Hybrid cloud</a:t>
            </a:r>
            <a:endParaRPr lang="en-GB" altLang="en-US" sz="2400" b="0" i="0" dirty="0">
              <a:solidFill>
                <a:srgbClr val="000000"/>
              </a:solidFill>
            </a:endParaRPr>
          </a:p>
          <a:p>
            <a:pPr lvl="1" eaLnBrk="1" hangingPunct="1">
              <a:lnSpc>
                <a:spcPct val="90000"/>
              </a:lnSpc>
              <a:spcBef>
                <a:spcPts val="700"/>
              </a:spcBef>
            </a:pPr>
            <a:r>
              <a:rPr lang="en-US" altLang="ja-JP" sz="1800" b="0" i="0" dirty="0">
                <a:solidFill>
                  <a:srgbClr val="000000"/>
                </a:solidFill>
                <a:ea typeface="MS PGothic" panose="020B0600070205080204" pitchFamily="34" charset="-128"/>
              </a:rPr>
              <a:t>Composition of two or more clouds (private, community, or public) </a:t>
            </a:r>
          </a:p>
          <a:p>
            <a:pPr lvl="2" eaLnBrk="1" hangingPunct="1">
              <a:lnSpc>
                <a:spcPct val="90000"/>
              </a:lnSpc>
              <a:spcBef>
                <a:spcPts val="700"/>
              </a:spcBef>
            </a:pPr>
            <a:r>
              <a:rPr lang="en-US" altLang="ja-JP" sz="1800" b="0" i="0" dirty="0">
                <a:solidFill>
                  <a:srgbClr val="000000"/>
                </a:solidFill>
                <a:ea typeface="MS PGothic" panose="020B0600070205080204" pitchFamily="34" charset="-128"/>
              </a:rPr>
              <a:t>E.g. cloud bursting for load-balancing between clouds</a:t>
            </a:r>
            <a:r>
              <a:rPr lang="en-GB" altLang="ja-JP" sz="1800" b="0" i="0" dirty="0">
                <a:solidFill>
                  <a:srgbClr val="000000"/>
                </a:solidFill>
                <a:ea typeface="MS PGothic" panose="020B0600070205080204" pitchFamily="34" charset="-128"/>
              </a:rPr>
              <a:t> – extending in-house cloud with public resources</a:t>
            </a:r>
            <a:endParaRPr lang="en-US" altLang="en-US" sz="1800" b="0" i="0" dirty="0">
              <a:solidFill>
                <a:srgbClr val="000000"/>
              </a:solidFill>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698" y="3501008"/>
            <a:ext cx="2044030" cy="1533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2"/>
          <p:cNvSpPr>
            <a:spLocks noGrp="1" noChangeArrowheads="1"/>
          </p:cNvSpPr>
          <p:nvPr>
            <p:ph type="title"/>
          </p:nvPr>
        </p:nvSpPr>
        <p:spPr>
          <a:xfrm>
            <a:off x="3287689" y="260648"/>
            <a:ext cx="7125717" cy="658812"/>
          </a:xfrm>
        </p:spPr>
        <p:txBody>
          <a:bodyPr/>
          <a:lstStyle/>
          <a:p>
            <a:pPr eaLnBrk="1" hangingPunct="1"/>
            <a:r>
              <a:rPr lang="en-US" altLang="en-US" sz="2800" dirty="0">
                <a:ea typeface="ＭＳ Ｐゴシック" pitchFamily="34" charset="-128"/>
              </a:rPr>
              <a:t>Why is cloud computing important?</a:t>
            </a:r>
          </a:p>
        </p:txBody>
      </p:sp>
      <p:sp>
        <p:nvSpPr>
          <p:cNvPr id="10" name="Rectangle 3"/>
          <p:cNvSpPr txBox="1">
            <a:spLocks noChangeArrowheads="1"/>
          </p:cNvSpPr>
          <p:nvPr/>
        </p:nvSpPr>
        <p:spPr bwMode="auto">
          <a:xfrm>
            <a:off x="623392" y="1196753"/>
            <a:ext cx="10729192" cy="5327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lnSpc>
                <a:spcPts val="2900"/>
              </a:lnSpc>
              <a:spcBef>
                <a:spcPct val="20000"/>
              </a:spcBef>
              <a:spcAft>
                <a:spcPct val="0"/>
              </a:spcAft>
              <a:buFont typeface="Arial" pitchFamily="34" charset="0"/>
              <a:buChar char="–"/>
              <a:defRPr sz="2400">
                <a:solidFill>
                  <a:srgbClr val="7D9AAA"/>
                </a:solidFill>
                <a:latin typeface="+mn-lt"/>
                <a:ea typeface="ＭＳ Ｐゴシック" charset="0"/>
                <a:cs typeface="ＭＳ Ｐゴシック" charset="0"/>
              </a:defRPr>
            </a:lvl1pPr>
            <a:lvl2pPr marL="742950" indent="-285750" algn="l" rtl="0" eaLnBrk="0" fontAlgn="base" hangingPunct="0">
              <a:lnSpc>
                <a:spcPts val="2900"/>
              </a:lnSpc>
              <a:spcBef>
                <a:spcPct val="20000"/>
              </a:spcBef>
              <a:spcAft>
                <a:spcPct val="0"/>
              </a:spcAft>
              <a:buChar char="–"/>
              <a:defRPr sz="2400">
                <a:solidFill>
                  <a:srgbClr val="7D9AAA"/>
                </a:solidFill>
                <a:latin typeface="+mn-lt"/>
                <a:ea typeface="ＭＳ Ｐゴシック" pitchFamily="-105" charset="-128"/>
              </a:defRPr>
            </a:lvl2pPr>
            <a:lvl3pPr marL="1143000" indent="-228600" algn="l" rtl="0" eaLnBrk="0" fontAlgn="base" hangingPunct="0">
              <a:lnSpc>
                <a:spcPts val="2900"/>
              </a:lnSpc>
              <a:spcBef>
                <a:spcPct val="20000"/>
              </a:spcBef>
              <a:spcAft>
                <a:spcPct val="0"/>
              </a:spcAft>
              <a:buChar char="•"/>
              <a:defRPr sz="2400">
                <a:solidFill>
                  <a:srgbClr val="7D9AAA"/>
                </a:solidFill>
                <a:latin typeface="+mn-lt"/>
                <a:ea typeface="ＭＳ Ｐゴシック" pitchFamily="-105" charset="-128"/>
              </a:defRPr>
            </a:lvl3pPr>
            <a:lvl4pPr marL="1600200" indent="-228600" algn="l" rtl="0" eaLnBrk="0" fontAlgn="base" hangingPunct="0">
              <a:spcBef>
                <a:spcPct val="20000"/>
              </a:spcBef>
              <a:spcAft>
                <a:spcPct val="0"/>
              </a:spcAft>
              <a:buChar char="–"/>
              <a:defRPr sz="2000">
                <a:solidFill>
                  <a:srgbClr val="7D9AAA"/>
                </a:solidFill>
                <a:latin typeface="+mn-lt"/>
                <a:ea typeface="ＭＳ Ｐゴシック" pitchFamily="-105" charset="-128"/>
              </a:defRPr>
            </a:lvl4pPr>
            <a:lvl5pPr marL="2057400" indent="-228600" algn="l" rtl="0" eaLnBrk="0" fontAlgn="base" hangingPunct="0">
              <a:spcBef>
                <a:spcPct val="20000"/>
              </a:spcBef>
              <a:spcAft>
                <a:spcPct val="0"/>
              </a:spcAft>
              <a:buChar char="»"/>
              <a:defRPr sz="2000">
                <a:solidFill>
                  <a:srgbClr val="7D9AAA"/>
                </a:solidFill>
                <a:latin typeface="+mn-lt"/>
                <a:ea typeface="ＭＳ Ｐゴシック" pitchFamily="-105" charset="-128"/>
              </a:defRPr>
            </a:lvl5pPr>
            <a:lvl6pPr marL="2514600" indent="-228600" algn="l" rtl="0" fontAlgn="base">
              <a:spcBef>
                <a:spcPct val="20000"/>
              </a:spcBef>
              <a:spcAft>
                <a:spcPct val="0"/>
              </a:spcAft>
              <a:buChar char="»"/>
              <a:defRPr sz="2000">
                <a:solidFill>
                  <a:srgbClr val="7D9AAA"/>
                </a:solidFill>
                <a:latin typeface="+mn-lt"/>
                <a:ea typeface="ＭＳ Ｐゴシック" pitchFamily="-105" charset="-128"/>
              </a:defRPr>
            </a:lvl6pPr>
            <a:lvl7pPr marL="2971800" indent="-228600" algn="l" rtl="0" fontAlgn="base">
              <a:spcBef>
                <a:spcPct val="20000"/>
              </a:spcBef>
              <a:spcAft>
                <a:spcPct val="0"/>
              </a:spcAft>
              <a:buChar char="»"/>
              <a:defRPr sz="2000">
                <a:solidFill>
                  <a:srgbClr val="7D9AAA"/>
                </a:solidFill>
                <a:latin typeface="+mn-lt"/>
                <a:ea typeface="ＭＳ Ｐゴシック" pitchFamily="-105" charset="-128"/>
              </a:defRPr>
            </a:lvl7pPr>
            <a:lvl8pPr marL="3429000" indent="-228600" algn="l" rtl="0" fontAlgn="base">
              <a:spcBef>
                <a:spcPct val="20000"/>
              </a:spcBef>
              <a:spcAft>
                <a:spcPct val="0"/>
              </a:spcAft>
              <a:buChar char="»"/>
              <a:defRPr sz="2000">
                <a:solidFill>
                  <a:srgbClr val="7D9AAA"/>
                </a:solidFill>
                <a:latin typeface="+mn-lt"/>
                <a:ea typeface="ＭＳ Ｐゴシック" pitchFamily="-105" charset="-128"/>
              </a:defRPr>
            </a:lvl8pPr>
            <a:lvl9pPr marL="3886200" indent="-228600" algn="l" rtl="0" fontAlgn="base">
              <a:spcBef>
                <a:spcPct val="20000"/>
              </a:spcBef>
              <a:spcAft>
                <a:spcPct val="0"/>
              </a:spcAft>
              <a:buChar char="»"/>
              <a:defRPr sz="2000">
                <a:solidFill>
                  <a:srgbClr val="7D9AAA"/>
                </a:solidFill>
                <a:latin typeface="+mn-lt"/>
                <a:ea typeface="ＭＳ Ｐゴシック" pitchFamily="-105" charset="-128"/>
              </a:defRPr>
            </a:lvl9pPr>
          </a:lstStyle>
          <a:p>
            <a:pPr eaLnBrk="1" hangingPunct="1">
              <a:lnSpc>
                <a:spcPct val="80000"/>
              </a:lnSpc>
              <a:spcBef>
                <a:spcPct val="45000"/>
              </a:spcBef>
              <a:spcAft>
                <a:spcPts val="1200"/>
              </a:spcAft>
            </a:pPr>
            <a:r>
              <a:rPr lang="en-US" altLang="en-US" sz="2000" dirty="0">
                <a:solidFill>
                  <a:srgbClr val="000000"/>
                </a:solidFill>
              </a:rPr>
              <a:t>Cloud computing changes the way we consume IT completely</a:t>
            </a:r>
          </a:p>
          <a:p>
            <a:pPr eaLnBrk="1" hangingPunct="1">
              <a:lnSpc>
                <a:spcPct val="80000"/>
              </a:lnSpc>
              <a:spcBef>
                <a:spcPct val="45000"/>
              </a:spcBef>
              <a:spcAft>
                <a:spcPts val="1200"/>
              </a:spcAft>
            </a:pPr>
            <a:r>
              <a:rPr lang="en-US" altLang="en-US" sz="2000" dirty="0">
                <a:solidFill>
                  <a:srgbClr val="000000"/>
                </a:solidFill>
              </a:rPr>
              <a:t>No need to buy expensive hardware and software licenses</a:t>
            </a:r>
          </a:p>
          <a:p>
            <a:pPr eaLnBrk="1" hangingPunct="1">
              <a:lnSpc>
                <a:spcPct val="80000"/>
              </a:lnSpc>
              <a:spcBef>
                <a:spcPct val="45000"/>
              </a:spcBef>
              <a:spcAft>
                <a:spcPts val="1200"/>
              </a:spcAft>
            </a:pPr>
            <a:r>
              <a:rPr lang="en-US" altLang="en-US" sz="2000" dirty="0">
                <a:solidFill>
                  <a:srgbClr val="000000"/>
                </a:solidFill>
              </a:rPr>
              <a:t>No need to operate and maintain complex IT infrastructure locally </a:t>
            </a:r>
          </a:p>
          <a:p>
            <a:pPr eaLnBrk="1" hangingPunct="1">
              <a:lnSpc>
                <a:spcPct val="80000"/>
              </a:lnSpc>
              <a:spcBef>
                <a:spcPct val="45000"/>
              </a:spcBef>
              <a:spcAft>
                <a:spcPts val="1200"/>
              </a:spcAft>
            </a:pPr>
            <a:r>
              <a:rPr lang="en-US" altLang="en-US" sz="2000" dirty="0">
                <a:solidFill>
                  <a:srgbClr val="000000"/>
                </a:solidFill>
              </a:rPr>
              <a:t>Eliminates upfront investment costs – rent instead of buy</a:t>
            </a:r>
          </a:p>
          <a:p>
            <a:pPr marL="0" indent="0" eaLnBrk="1" hangingPunct="1">
              <a:lnSpc>
                <a:spcPct val="80000"/>
              </a:lnSpc>
              <a:spcBef>
                <a:spcPct val="45000"/>
              </a:spcBef>
              <a:spcAft>
                <a:spcPts val="1800"/>
              </a:spcAft>
              <a:buNone/>
            </a:pPr>
            <a:endParaRPr lang="en-US" altLang="en-US" dirty="0">
              <a:solidFill>
                <a:srgbClr val="000000"/>
              </a:solidFill>
            </a:endParaRPr>
          </a:p>
          <a:p>
            <a:pPr eaLnBrk="1" hangingPunct="1">
              <a:lnSpc>
                <a:spcPct val="80000"/>
              </a:lnSpc>
              <a:spcBef>
                <a:spcPct val="45000"/>
              </a:spcBef>
              <a:spcAft>
                <a:spcPts val="1800"/>
              </a:spcAft>
            </a:pPr>
            <a:endParaRPr lang="en-US" altLang="en-US" dirty="0">
              <a:solidFill>
                <a:srgbClr val="000000"/>
              </a:solidFill>
            </a:endParaRPr>
          </a:p>
          <a:p>
            <a:pPr marL="0" indent="0" algn="ctr" eaLnBrk="1" hangingPunct="1">
              <a:lnSpc>
                <a:spcPct val="80000"/>
              </a:lnSpc>
              <a:spcBef>
                <a:spcPct val="45000"/>
              </a:spcBef>
              <a:spcAft>
                <a:spcPts val="0"/>
              </a:spcAft>
              <a:buNone/>
            </a:pPr>
            <a:endParaRPr lang="en-US" altLang="en-US" dirty="0">
              <a:solidFill>
                <a:srgbClr val="000000"/>
              </a:solidFill>
            </a:endParaRPr>
          </a:p>
          <a:p>
            <a:pPr marL="0" indent="0" algn="ctr" eaLnBrk="1" hangingPunct="1">
              <a:lnSpc>
                <a:spcPct val="80000"/>
              </a:lnSpc>
              <a:spcBef>
                <a:spcPct val="45000"/>
              </a:spcBef>
              <a:spcAft>
                <a:spcPts val="1200"/>
              </a:spcAft>
              <a:buNone/>
            </a:pPr>
            <a:endParaRPr lang="en-US" altLang="en-US" dirty="0">
              <a:solidFill>
                <a:srgbClr val="000000"/>
              </a:solidFill>
            </a:endParaRPr>
          </a:p>
          <a:p>
            <a:pPr marL="0" indent="0" algn="ctr" eaLnBrk="1" hangingPunct="1">
              <a:lnSpc>
                <a:spcPct val="80000"/>
              </a:lnSpc>
              <a:spcBef>
                <a:spcPct val="45000"/>
              </a:spcBef>
              <a:spcAft>
                <a:spcPts val="1200"/>
              </a:spcAft>
              <a:buNone/>
            </a:pPr>
            <a:r>
              <a:rPr lang="en-US" altLang="en-US" dirty="0">
                <a:solidFill>
                  <a:srgbClr val="000000"/>
                </a:solidFill>
              </a:rPr>
              <a:t>Extremely attractive for all companies,</a:t>
            </a:r>
          </a:p>
          <a:p>
            <a:pPr marL="0" indent="0" algn="ctr" eaLnBrk="1" hangingPunct="1">
              <a:lnSpc>
                <a:spcPct val="80000"/>
              </a:lnSpc>
              <a:spcBef>
                <a:spcPct val="45000"/>
              </a:spcBef>
              <a:spcAft>
                <a:spcPts val="1200"/>
              </a:spcAft>
              <a:buNone/>
            </a:pPr>
            <a:r>
              <a:rPr lang="en-US" altLang="en-US" dirty="0">
                <a:solidFill>
                  <a:srgbClr val="000000"/>
                </a:solidFill>
              </a:rPr>
              <a:t>especially for small and medium sized enterprises (SMEs)</a:t>
            </a:r>
          </a:p>
          <a:p>
            <a:pPr eaLnBrk="1" hangingPunct="1">
              <a:lnSpc>
                <a:spcPct val="80000"/>
              </a:lnSpc>
              <a:spcBef>
                <a:spcPct val="45000"/>
              </a:spcBef>
              <a:spcAft>
                <a:spcPts val="1800"/>
              </a:spcAft>
            </a:pPr>
            <a:endParaRPr lang="en-US" altLang="en-US" dirty="0">
              <a:solidFill>
                <a:srgbClr val="000000"/>
              </a:solidFill>
            </a:endParaRPr>
          </a:p>
          <a:p>
            <a:pPr eaLnBrk="1" hangingPunct="1">
              <a:lnSpc>
                <a:spcPct val="80000"/>
              </a:lnSpc>
              <a:spcBef>
                <a:spcPct val="45000"/>
              </a:spcBef>
              <a:spcAft>
                <a:spcPts val="1800"/>
              </a:spcAft>
            </a:pPr>
            <a:endParaRPr lang="en-US" altLang="en-US" dirty="0">
              <a:solidFill>
                <a:srgbClr val="000000"/>
              </a:solidFill>
            </a:endParaRPr>
          </a:p>
          <a:p>
            <a:pPr eaLnBrk="1" hangingPunct="1">
              <a:lnSpc>
                <a:spcPct val="80000"/>
              </a:lnSpc>
              <a:spcBef>
                <a:spcPct val="45000"/>
              </a:spcBef>
            </a:pPr>
            <a:endParaRPr lang="en-US" altLang="en-US" dirty="0">
              <a:solidFill>
                <a:srgbClr val="000000"/>
              </a:solidFill>
            </a:endParaRPr>
          </a:p>
        </p:txBody>
      </p:sp>
      <p:sp>
        <p:nvSpPr>
          <p:cNvPr id="2" name="Down Arrow 1"/>
          <p:cNvSpPr/>
          <p:nvPr/>
        </p:nvSpPr>
        <p:spPr>
          <a:xfrm>
            <a:off x="5663952" y="3140968"/>
            <a:ext cx="1080120" cy="2448273"/>
          </a:xfrm>
          <a:prstGeom prst="downArrow">
            <a:avLst/>
          </a:prstGeom>
          <a:gradFill>
            <a:gsLst>
              <a:gs pos="0">
                <a:schemeClr val="accent1">
                  <a:lumMod val="5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5602" name="Picture 2" descr="Image result for pay as you 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684" y="3634618"/>
            <a:ext cx="1337540" cy="1131988"/>
          </a:xfrm>
          <a:prstGeom prst="rect">
            <a:avLst/>
          </a:prstGeom>
          <a:noFill/>
          <a:extLst>
            <a:ext uri="{909E8E84-426E-40DD-AFC4-6F175D3DCCD1}">
              <a14:hiddenFill xmlns:a14="http://schemas.microsoft.com/office/drawing/2010/main">
                <a:solidFill>
                  <a:srgbClr val="FFFFFF"/>
                </a:solidFill>
              </a14:hiddenFill>
            </a:ext>
          </a:extLst>
        </p:spPr>
      </p:pic>
      <p:pic>
        <p:nvPicPr>
          <p:cNvPr id="2560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8048" y="3589286"/>
            <a:ext cx="1710441" cy="1195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a:off x="8010058" y="4002803"/>
            <a:ext cx="822246" cy="322135"/>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pic>
        <p:nvPicPr>
          <p:cNvPr id="2561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5721" y="3304881"/>
            <a:ext cx="1829907" cy="1829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a:xfrm flipH="1">
            <a:off x="1775520" y="3212976"/>
            <a:ext cx="3888432" cy="2016224"/>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flipV="1">
            <a:off x="1603698" y="3428641"/>
            <a:ext cx="3988246" cy="170614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0846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3287689" y="260648"/>
            <a:ext cx="7125717" cy="658812"/>
          </a:xfrm>
        </p:spPr>
        <p:txBody>
          <a:bodyPr/>
          <a:lstStyle/>
          <a:p>
            <a:pPr eaLnBrk="1" hangingPunct="1"/>
            <a:r>
              <a:rPr lang="en-US" altLang="en-US" sz="2800" dirty="0">
                <a:ea typeface="ＭＳ Ｐゴシック" pitchFamily="34" charset="-128"/>
              </a:rPr>
              <a:t>Reality check</a:t>
            </a:r>
          </a:p>
        </p:txBody>
      </p:sp>
      <p:sp>
        <p:nvSpPr>
          <p:cNvPr id="10" name="Rectangle 3"/>
          <p:cNvSpPr txBox="1">
            <a:spLocks noChangeArrowheads="1"/>
          </p:cNvSpPr>
          <p:nvPr/>
        </p:nvSpPr>
        <p:spPr bwMode="auto">
          <a:xfrm>
            <a:off x="1703513" y="1196753"/>
            <a:ext cx="8710488" cy="5327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lnSpc>
                <a:spcPts val="2900"/>
              </a:lnSpc>
              <a:spcBef>
                <a:spcPct val="20000"/>
              </a:spcBef>
              <a:spcAft>
                <a:spcPct val="0"/>
              </a:spcAft>
              <a:buFont typeface="Arial" pitchFamily="34" charset="0"/>
              <a:buChar char="–"/>
              <a:defRPr sz="2400">
                <a:solidFill>
                  <a:srgbClr val="7D9AAA"/>
                </a:solidFill>
                <a:latin typeface="+mn-lt"/>
                <a:ea typeface="ＭＳ Ｐゴシック" charset="0"/>
                <a:cs typeface="ＭＳ Ｐゴシック" charset="0"/>
              </a:defRPr>
            </a:lvl1pPr>
            <a:lvl2pPr marL="742950" indent="-285750" algn="l" rtl="0" eaLnBrk="0" fontAlgn="base" hangingPunct="0">
              <a:lnSpc>
                <a:spcPts val="2900"/>
              </a:lnSpc>
              <a:spcBef>
                <a:spcPct val="20000"/>
              </a:spcBef>
              <a:spcAft>
                <a:spcPct val="0"/>
              </a:spcAft>
              <a:buChar char="–"/>
              <a:defRPr sz="2400">
                <a:solidFill>
                  <a:srgbClr val="7D9AAA"/>
                </a:solidFill>
                <a:latin typeface="+mn-lt"/>
                <a:ea typeface="ＭＳ Ｐゴシック" pitchFamily="-105" charset="-128"/>
              </a:defRPr>
            </a:lvl2pPr>
            <a:lvl3pPr marL="1143000" indent="-228600" algn="l" rtl="0" eaLnBrk="0" fontAlgn="base" hangingPunct="0">
              <a:lnSpc>
                <a:spcPts val="2900"/>
              </a:lnSpc>
              <a:spcBef>
                <a:spcPct val="20000"/>
              </a:spcBef>
              <a:spcAft>
                <a:spcPct val="0"/>
              </a:spcAft>
              <a:buChar char="•"/>
              <a:defRPr sz="2400">
                <a:solidFill>
                  <a:srgbClr val="7D9AAA"/>
                </a:solidFill>
                <a:latin typeface="+mn-lt"/>
                <a:ea typeface="ＭＳ Ｐゴシック" pitchFamily="-105" charset="-128"/>
              </a:defRPr>
            </a:lvl3pPr>
            <a:lvl4pPr marL="1600200" indent="-228600" algn="l" rtl="0" eaLnBrk="0" fontAlgn="base" hangingPunct="0">
              <a:spcBef>
                <a:spcPct val="20000"/>
              </a:spcBef>
              <a:spcAft>
                <a:spcPct val="0"/>
              </a:spcAft>
              <a:buChar char="–"/>
              <a:defRPr sz="2000">
                <a:solidFill>
                  <a:srgbClr val="7D9AAA"/>
                </a:solidFill>
                <a:latin typeface="+mn-lt"/>
                <a:ea typeface="ＭＳ Ｐゴシック" pitchFamily="-105" charset="-128"/>
              </a:defRPr>
            </a:lvl4pPr>
            <a:lvl5pPr marL="2057400" indent="-228600" algn="l" rtl="0" eaLnBrk="0" fontAlgn="base" hangingPunct="0">
              <a:spcBef>
                <a:spcPct val="20000"/>
              </a:spcBef>
              <a:spcAft>
                <a:spcPct val="0"/>
              </a:spcAft>
              <a:buChar char="»"/>
              <a:defRPr sz="2000">
                <a:solidFill>
                  <a:srgbClr val="7D9AAA"/>
                </a:solidFill>
                <a:latin typeface="+mn-lt"/>
                <a:ea typeface="ＭＳ Ｐゴシック" pitchFamily="-105" charset="-128"/>
              </a:defRPr>
            </a:lvl5pPr>
            <a:lvl6pPr marL="2514600" indent="-228600" algn="l" rtl="0" fontAlgn="base">
              <a:spcBef>
                <a:spcPct val="20000"/>
              </a:spcBef>
              <a:spcAft>
                <a:spcPct val="0"/>
              </a:spcAft>
              <a:buChar char="»"/>
              <a:defRPr sz="2000">
                <a:solidFill>
                  <a:srgbClr val="7D9AAA"/>
                </a:solidFill>
                <a:latin typeface="+mn-lt"/>
                <a:ea typeface="ＭＳ Ｐゴシック" pitchFamily="-105" charset="-128"/>
              </a:defRPr>
            </a:lvl6pPr>
            <a:lvl7pPr marL="2971800" indent="-228600" algn="l" rtl="0" fontAlgn="base">
              <a:spcBef>
                <a:spcPct val="20000"/>
              </a:spcBef>
              <a:spcAft>
                <a:spcPct val="0"/>
              </a:spcAft>
              <a:buChar char="»"/>
              <a:defRPr sz="2000">
                <a:solidFill>
                  <a:srgbClr val="7D9AAA"/>
                </a:solidFill>
                <a:latin typeface="+mn-lt"/>
                <a:ea typeface="ＭＳ Ｐゴシック" pitchFamily="-105" charset="-128"/>
              </a:defRPr>
            </a:lvl7pPr>
            <a:lvl8pPr marL="3429000" indent="-228600" algn="l" rtl="0" fontAlgn="base">
              <a:spcBef>
                <a:spcPct val="20000"/>
              </a:spcBef>
              <a:spcAft>
                <a:spcPct val="0"/>
              </a:spcAft>
              <a:buChar char="»"/>
              <a:defRPr sz="2000">
                <a:solidFill>
                  <a:srgbClr val="7D9AAA"/>
                </a:solidFill>
                <a:latin typeface="+mn-lt"/>
                <a:ea typeface="ＭＳ Ｐゴシック" pitchFamily="-105" charset="-128"/>
              </a:defRPr>
            </a:lvl8pPr>
            <a:lvl9pPr marL="3886200" indent="-228600" algn="l" rtl="0" fontAlgn="base">
              <a:spcBef>
                <a:spcPct val="20000"/>
              </a:spcBef>
              <a:spcAft>
                <a:spcPct val="0"/>
              </a:spcAft>
              <a:buChar char="»"/>
              <a:defRPr sz="2000">
                <a:solidFill>
                  <a:srgbClr val="7D9AAA"/>
                </a:solidFill>
                <a:latin typeface="+mn-lt"/>
                <a:ea typeface="ＭＳ Ｐゴシック" pitchFamily="-105" charset="-128"/>
              </a:defRPr>
            </a:lvl9pPr>
          </a:lstStyle>
          <a:p>
            <a:pPr eaLnBrk="1" hangingPunct="1">
              <a:lnSpc>
                <a:spcPct val="80000"/>
              </a:lnSpc>
              <a:spcBef>
                <a:spcPct val="45000"/>
              </a:spcBef>
              <a:spcAft>
                <a:spcPts val="1800"/>
              </a:spcAft>
            </a:pPr>
            <a:r>
              <a:rPr lang="en-US" altLang="en-US" dirty="0">
                <a:solidFill>
                  <a:srgbClr val="000000"/>
                </a:solidFill>
              </a:rPr>
              <a:t>Take-up of cloud computing in industry is still low</a:t>
            </a:r>
          </a:p>
          <a:p>
            <a:pPr eaLnBrk="1" hangingPunct="1">
              <a:lnSpc>
                <a:spcPct val="80000"/>
              </a:lnSpc>
              <a:spcBef>
                <a:spcPct val="45000"/>
              </a:spcBef>
              <a:spcAft>
                <a:spcPts val="1800"/>
              </a:spcAft>
            </a:pPr>
            <a:r>
              <a:rPr lang="en-US" altLang="en-US" dirty="0">
                <a:solidFill>
                  <a:srgbClr val="000000"/>
                </a:solidFill>
              </a:rPr>
              <a:t> Take-up by SMEs is especially low</a:t>
            </a:r>
          </a:p>
          <a:p>
            <a:pPr marL="0" indent="0" eaLnBrk="1" hangingPunct="1">
              <a:lnSpc>
                <a:spcPct val="80000"/>
              </a:lnSpc>
              <a:spcBef>
                <a:spcPct val="45000"/>
              </a:spcBef>
              <a:spcAft>
                <a:spcPts val="1800"/>
              </a:spcAft>
              <a:buNone/>
            </a:pPr>
            <a:r>
              <a:rPr lang="en-US" altLang="en-US" b="1" dirty="0">
                <a:solidFill>
                  <a:schemeClr val="accent5">
                    <a:lumMod val="25000"/>
                  </a:schemeClr>
                </a:solidFill>
              </a:rPr>
              <a:t>Reasons:</a:t>
            </a:r>
          </a:p>
          <a:p>
            <a:pPr eaLnBrk="1" hangingPunct="1">
              <a:lnSpc>
                <a:spcPct val="80000"/>
              </a:lnSpc>
              <a:spcBef>
                <a:spcPct val="45000"/>
              </a:spcBef>
              <a:spcAft>
                <a:spcPts val="1800"/>
              </a:spcAft>
            </a:pPr>
            <a:r>
              <a:rPr lang="en-US" altLang="en-US" dirty="0">
                <a:solidFill>
                  <a:srgbClr val="000000"/>
                </a:solidFill>
              </a:rPr>
              <a:t>Lack of awareness</a:t>
            </a:r>
          </a:p>
          <a:p>
            <a:pPr eaLnBrk="1" hangingPunct="1">
              <a:lnSpc>
                <a:spcPct val="80000"/>
              </a:lnSpc>
              <a:spcBef>
                <a:spcPct val="45000"/>
              </a:spcBef>
              <a:spcAft>
                <a:spcPts val="1800"/>
              </a:spcAft>
            </a:pPr>
            <a:r>
              <a:rPr lang="en-US" altLang="en-US" dirty="0">
                <a:solidFill>
                  <a:srgbClr val="000000"/>
                </a:solidFill>
              </a:rPr>
              <a:t>Lack of expertise</a:t>
            </a:r>
          </a:p>
          <a:p>
            <a:pPr eaLnBrk="1" hangingPunct="1">
              <a:lnSpc>
                <a:spcPct val="80000"/>
              </a:lnSpc>
              <a:spcBef>
                <a:spcPct val="45000"/>
              </a:spcBef>
              <a:spcAft>
                <a:spcPts val="1800"/>
              </a:spcAft>
            </a:pPr>
            <a:r>
              <a:rPr lang="en-US" altLang="en-US" dirty="0">
                <a:solidFill>
                  <a:srgbClr val="000000"/>
                </a:solidFill>
              </a:rPr>
              <a:t>Knowledge gap</a:t>
            </a:r>
          </a:p>
          <a:p>
            <a:pPr eaLnBrk="1" hangingPunct="1">
              <a:lnSpc>
                <a:spcPct val="80000"/>
              </a:lnSpc>
              <a:spcBef>
                <a:spcPct val="45000"/>
              </a:spcBef>
              <a:spcAft>
                <a:spcPts val="1800"/>
              </a:spcAft>
            </a:pPr>
            <a:r>
              <a:rPr lang="en-US" altLang="en-US" dirty="0">
                <a:solidFill>
                  <a:srgbClr val="000000"/>
                </a:solidFill>
              </a:rPr>
              <a:t>Security concerns</a:t>
            </a:r>
          </a:p>
          <a:p>
            <a:pPr eaLnBrk="1" hangingPunct="1">
              <a:lnSpc>
                <a:spcPct val="80000"/>
              </a:lnSpc>
              <a:spcBef>
                <a:spcPct val="45000"/>
              </a:spcBef>
              <a:spcAft>
                <a:spcPts val="1800"/>
              </a:spcAft>
            </a:pPr>
            <a:endParaRPr lang="en-US" altLang="en-US" dirty="0">
              <a:solidFill>
                <a:srgbClr val="000000"/>
              </a:solidFill>
            </a:endParaRPr>
          </a:p>
          <a:p>
            <a:pPr eaLnBrk="1" hangingPunct="1">
              <a:lnSpc>
                <a:spcPct val="80000"/>
              </a:lnSpc>
              <a:spcBef>
                <a:spcPct val="45000"/>
              </a:spcBef>
              <a:spcAft>
                <a:spcPts val="1800"/>
              </a:spcAft>
            </a:pPr>
            <a:endParaRPr lang="en-US" altLang="en-US" dirty="0">
              <a:solidFill>
                <a:srgbClr val="000000"/>
              </a:solidFill>
            </a:endParaRPr>
          </a:p>
          <a:p>
            <a:pPr eaLnBrk="1" hangingPunct="1">
              <a:lnSpc>
                <a:spcPct val="80000"/>
              </a:lnSpc>
              <a:spcBef>
                <a:spcPct val="45000"/>
              </a:spcBef>
            </a:pPr>
            <a:endParaRPr lang="en-US" altLang="en-US" dirty="0">
              <a:solidFill>
                <a:srgbClr val="000000"/>
              </a:solidFill>
            </a:endParaRPr>
          </a:p>
        </p:txBody>
      </p:sp>
      <p:sp>
        <p:nvSpPr>
          <p:cNvPr id="3" name="TextBox 2"/>
          <p:cNvSpPr txBox="1"/>
          <p:nvPr/>
        </p:nvSpPr>
        <p:spPr>
          <a:xfrm>
            <a:off x="5591944" y="3290209"/>
            <a:ext cx="4248472" cy="2554545"/>
          </a:xfrm>
          <a:prstGeom prst="rect">
            <a:avLst/>
          </a:prstGeom>
          <a:noFill/>
        </p:spPr>
        <p:txBody>
          <a:bodyPr wrap="square" rtlCol="0">
            <a:spAutoFit/>
          </a:bodyPr>
          <a:lstStyle/>
          <a:p>
            <a:r>
              <a:rPr lang="en-GB" sz="4000" dirty="0">
                <a:solidFill>
                  <a:schemeClr val="accent5">
                    <a:lumMod val="25000"/>
                  </a:schemeClr>
                </a:solidFill>
              </a:rPr>
              <a:t>Clear opportunity to make significant impact with research!</a:t>
            </a:r>
          </a:p>
        </p:txBody>
      </p:sp>
    </p:spTree>
    <p:extLst>
      <p:ext uri="{BB962C8B-B14F-4D97-AF65-F5344CB8AC3E}">
        <p14:creationId xmlns:p14="http://schemas.microsoft.com/office/powerpoint/2010/main" val="34460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UBzero (@hubzeroplatform) | Twitter">
            <a:extLst>
              <a:ext uri="{FF2B5EF4-FFF2-40B4-BE49-F238E27FC236}">
                <a16:creationId xmlns:a16="http://schemas.microsoft.com/office/drawing/2014/main" id="{3101F899-FF2D-42CC-9009-15B279155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3508" y="5217565"/>
            <a:ext cx="1505893" cy="15058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pth/Pressure Sensor for 1000m (3300 ft) Depth with 3cm Resolution">
            <a:extLst>
              <a:ext uri="{FF2B5EF4-FFF2-40B4-BE49-F238E27FC236}">
                <a16:creationId xmlns:a16="http://schemas.microsoft.com/office/drawing/2014/main" id="{AB9D253A-E13B-48B9-A5BE-31207DF90F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3304" y="1082535"/>
            <a:ext cx="1230242" cy="12302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iBorg | Ultrasonic Distance Sensor (HC-SR04)">
            <a:extLst>
              <a:ext uri="{FF2B5EF4-FFF2-40B4-BE49-F238E27FC236}">
                <a16:creationId xmlns:a16="http://schemas.microsoft.com/office/drawing/2014/main" id="{B7609F4B-2048-4B4C-A438-A4B8B1110C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6763" y="793138"/>
            <a:ext cx="1813349" cy="13813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BF5 Sunshine Sensor - Pyranometer - Solar Radiation">
            <a:extLst>
              <a:ext uri="{FF2B5EF4-FFF2-40B4-BE49-F238E27FC236}">
                <a16:creationId xmlns:a16="http://schemas.microsoft.com/office/drawing/2014/main" id="{D28AD710-C4C3-47E0-AA89-A21E2DB220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10858" y="908720"/>
            <a:ext cx="1052736" cy="105273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1504" y="4019200"/>
            <a:ext cx="2083296" cy="1717092"/>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40053" y="4051182"/>
            <a:ext cx="1760003" cy="1685110"/>
          </a:xfrm>
          <a:prstGeom prst="rect">
            <a:avLst/>
          </a:prstGeom>
        </p:spPr>
      </p:pic>
      <p:pic>
        <p:nvPicPr>
          <p:cNvPr id="1026" name="Picture 2" descr="Scientist PNG">
            <a:hlinkClick r:id="rId9" tooltip="Scientist PNG"/>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12224" y="4123190"/>
            <a:ext cx="1685706" cy="16857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lock carto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9462" y="2456003"/>
            <a:ext cx="788075" cy="788075"/>
          </a:xfrm>
          <a:prstGeom prst="rect">
            <a:avLst/>
          </a:prstGeom>
          <a:noFill/>
        </p:spPr>
      </p:pic>
      <p:sp>
        <p:nvSpPr>
          <p:cNvPr id="9" name="TextBox 8"/>
          <p:cNvSpPr txBox="1"/>
          <p:nvPr/>
        </p:nvSpPr>
        <p:spPr>
          <a:xfrm>
            <a:off x="1701856" y="2232507"/>
            <a:ext cx="514876"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5400" b="1" i="0" u="none" strike="noStrike" kern="1200" cap="none" spc="0" normalizeH="0" baseline="0" noProof="0" dirty="0">
                <a:ln>
                  <a:noFill/>
                </a:ln>
                <a:solidFill>
                  <a:srgbClr val="C00000"/>
                </a:solidFill>
                <a:effectLst/>
                <a:uLnTx/>
                <a:uFillTx/>
                <a:latin typeface="Arial" pitchFamily="34" charset="0"/>
                <a:ea typeface="ＭＳ Ｐゴシック" pitchFamily="34" charset="-128"/>
                <a:cs typeface="+mn-cs"/>
              </a:rPr>
              <a:t>?</a:t>
            </a:r>
          </a:p>
        </p:txBody>
      </p:sp>
      <p:grpSp>
        <p:nvGrpSpPr>
          <p:cNvPr id="68" name="Group 67">
            <a:extLst>
              <a:ext uri="{FF2B5EF4-FFF2-40B4-BE49-F238E27FC236}">
                <a16:creationId xmlns:a16="http://schemas.microsoft.com/office/drawing/2014/main" id="{237631A4-6304-45E7-908D-19CC0BFE4F07}"/>
              </a:ext>
            </a:extLst>
          </p:cNvPr>
          <p:cNvGrpSpPr/>
          <p:nvPr/>
        </p:nvGrpSpPr>
        <p:grpSpPr>
          <a:xfrm>
            <a:off x="2615723" y="1675514"/>
            <a:ext cx="4179822" cy="1490505"/>
            <a:chOff x="2731960" y="2703545"/>
            <a:chExt cx="4179822" cy="1490505"/>
          </a:xfrm>
        </p:grpSpPr>
        <p:pic>
          <p:nvPicPr>
            <p:cNvPr id="24" name="Picture 4" descr="Image result for cloud carto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56888" y="2861146"/>
              <a:ext cx="2054894" cy="1332904"/>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Group 66">
              <a:extLst>
                <a:ext uri="{FF2B5EF4-FFF2-40B4-BE49-F238E27FC236}">
                  <a16:creationId xmlns:a16="http://schemas.microsoft.com/office/drawing/2014/main" id="{E2DCC2A2-BB71-4A30-9354-8250A5EE5C74}"/>
                </a:ext>
              </a:extLst>
            </p:cNvPr>
            <p:cNvGrpSpPr/>
            <p:nvPr/>
          </p:nvGrpSpPr>
          <p:grpSpPr>
            <a:xfrm>
              <a:off x="2731960" y="2703545"/>
              <a:ext cx="2054894" cy="1332904"/>
              <a:chOff x="2755330" y="2820210"/>
              <a:chExt cx="2054894" cy="1332904"/>
            </a:xfrm>
          </p:grpSpPr>
          <p:pic>
            <p:nvPicPr>
              <p:cNvPr id="1028" name="Picture 4" descr="Image result for cloud carto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5330" y="2820210"/>
                <a:ext cx="2054894" cy="133290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483633" y="3035509"/>
                <a:ext cx="514876"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5400" b="1" i="0" u="none" strike="noStrike" kern="1200" cap="none" spc="0" normalizeH="0" baseline="0" noProof="0" dirty="0">
                    <a:ln>
                      <a:noFill/>
                    </a:ln>
                    <a:solidFill>
                      <a:srgbClr val="C00000"/>
                    </a:solidFill>
                    <a:effectLst/>
                    <a:uLnTx/>
                    <a:uFillTx/>
                    <a:latin typeface="Arial" pitchFamily="34" charset="0"/>
                    <a:ea typeface="ＭＳ Ｐゴシック" pitchFamily="34" charset="-128"/>
                    <a:cs typeface="+mn-cs"/>
                  </a:rPr>
                  <a:t>?</a:t>
                </a:r>
              </a:p>
            </p:txBody>
          </p:sp>
        </p:grpSp>
        <p:sp>
          <p:nvSpPr>
            <p:cNvPr id="27" name="TextBox 26"/>
            <p:cNvSpPr txBox="1"/>
            <p:nvPr/>
          </p:nvSpPr>
          <p:spPr>
            <a:xfrm>
              <a:off x="5645409" y="3072687"/>
              <a:ext cx="514876"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5400" b="1" i="0" u="none" strike="noStrike" kern="1200" cap="none" spc="0" normalizeH="0" baseline="0" noProof="0" dirty="0">
                  <a:ln>
                    <a:noFill/>
                  </a:ln>
                  <a:solidFill>
                    <a:srgbClr val="C00000"/>
                  </a:solidFill>
                  <a:effectLst/>
                  <a:uLnTx/>
                  <a:uFillTx/>
                  <a:latin typeface="Arial" pitchFamily="34" charset="0"/>
                  <a:ea typeface="ＭＳ Ｐゴシック" pitchFamily="34" charset="-128"/>
                  <a:cs typeface="+mn-cs"/>
                </a:rPr>
                <a:t>?</a:t>
              </a:r>
            </a:p>
          </p:txBody>
        </p:sp>
      </p:grpSp>
      <p:grpSp>
        <p:nvGrpSpPr>
          <p:cNvPr id="66" name="Group 65">
            <a:extLst>
              <a:ext uri="{FF2B5EF4-FFF2-40B4-BE49-F238E27FC236}">
                <a16:creationId xmlns:a16="http://schemas.microsoft.com/office/drawing/2014/main" id="{E8B4D9BE-2CAB-4B75-9FF9-9FBF5C52CB2E}"/>
              </a:ext>
            </a:extLst>
          </p:cNvPr>
          <p:cNvGrpSpPr/>
          <p:nvPr/>
        </p:nvGrpSpPr>
        <p:grpSpPr>
          <a:xfrm>
            <a:off x="6737223" y="2028519"/>
            <a:ext cx="1505893" cy="976795"/>
            <a:chOff x="6937839" y="3241677"/>
            <a:chExt cx="1505893" cy="976795"/>
          </a:xfrm>
        </p:grpSpPr>
        <p:pic>
          <p:nvPicPr>
            <p:cNvPr id="25" name="Picture 4" descr="Image result for cloud carto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37839" y="3241677"/>
              <a:ext cx="1505893" cy="97679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7388213" y="3241677"/>
              <a:ext cx="514876"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5400" b="1" i="0" u="none" strike="noStrike" kern="1200" cap="none" spc="0" normalizeH="0" baseline="0" noProof="0" dirty="0">
                  <a:ln>
                    <a:noFill/>
                  </a:ln>
                  <a:solidFill>
                    <a:srgbClr val="C00000"/>
                  </a:solidFill>
                  <a:effectLst/>
                  <a:uLnTx/>
                  <a:uFillTx/>
                  <a:latin typeface="Arial" pitchFamily="34" charset="0"/>
                  <a:ea typeface="ＭＳ Ｐゴシック" pitchFamily="34" charset="-128"/>
                  <a:cs typeface="+mn-cs"/>
                </a:rPr>
                <a:t>?</a:t>
              </a:r>
            </a:p>
          </p:txBody>
        </p:sp>
      </p:grpSp>
      <p:grpSp>
        <p:nvGrpSpPr>
          <p:cNvPr id="16" name="Group 15">
            <a:extLst>
              <a:ext uri="{FF2B5EF4-FFF2-40B4-BE49-F238E27FC236}">
                <a16:creationId xmlns:a16="http://schemas.microsoft.com/office/drawing/2014/main" id="{E4C40269-8AF7-45CF-BED1-5A658D415AFC}"/>
              </a:ext>
            </a:extLst>
          </p:cNvPr>
          <p:cNvGrpSpPr/>
          <p:nvPr/>
        </p:nvGrpSpPr>
        <p:grpSpPr>
          <a:xfrm>
            <a:off x="9401435" y="1611923"/>
            <a:ext cx="2446628" cy="1587001"/>
            <a:chOff x="9265996" y="2708920"/>
            <a:chExt cx="2446628" cy="1587001"/>
          </a:xfrm>
        </p:grpSpPr>
        <p:pic>
          <p:nvPicPr>
            <p:cNvPr id="29" name="Picture 4" descr="Image result for cloud carto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65996" y="2708920"/>
              <a:ext cx="2446628" cy="158700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0039555" y="3098204"/>
              <a:ext cx="514876"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5400" b="1" i="0" u="none" strike="noStrike" kern="1200" cap="none" spc="0" normalizeH="0" baseline="0" noProof="0" dirty="0">
                  <a:ln>
                    <a:noFill/>
                  </a:ln>
                  <a:solidFill>
                    <a:srgbClr val="C00000"/>
                  </a:solidFill>
                  <a:effectLst/>
                  <a:uLnTx/>
                  <a:uFillTx/>
                  <a:latin typeface="Arial" pitchFamily="34" charset="0"/>
                  <a:ea typeface="ＭＳ Ｐゴシック" pitchFamily="34" charset="-128"/>
                  <a:cs typeface="+mn-cs"/>
                </a:rPr>
                <a:t>?</a:t>
              </a:r>
            </a:p>
          </p:txBody>
        </p:sp>
      </p:grpSp>
      <p:grpSp>
        <p:nvGrpSpPr>
          <p:cNvPr id="18" name="Group 17">
            <a:extLst>
              <a:ext uri="{FF2B5EF4-FFF2-40B4-BE49-F238E27FC236}">
                <a16:creationId xmlns:a16="http://schemas.microsoft.com/office/drawing/2014/main" id="{A17EC4FA-5D8C-493B-BC40-27638D976E47}"/>
              </a:ext>
            </a:extLst>
          </p:cNvPr>
          <p:cNvGrpSpPr/>
          <p:nvPr/>
        </p:nvGrpSpPr>
        <p:grpSpPr>
          <a:xfrm>
            <a:off x="8334498" y="1759422"/>
            <a:ext cx="978408" cy="1133292"/>
            <a:chOff x="8392158" y="2848514"/>
            <a:chExt cx="978408" cy="1133292"/>
          </a:xfrm>
        </p:grpSpPr>
        <p:sp>
          <p:nvSpPr>
            <p:cNvPr id="31" name="Right Arrow 30"/>
            <p:cNvSpPr/>
            <p:nvPr/>
          </p:nvSpPr>
          <p:spPr>
            <a:xfrm>
              <a:off x="8392158" y="3497174"/>
              <a:ext cx="978408" cy="484632"/>
            </a:xfrm>
            <a:prstGeom prst="rightArrow">
              <a:avLst/>
            </a:prstGeom>
            <a:solidFill>
              <a:schemeClr val="bg2">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32" name="TextBox 31"/>
            <p:cNvSpPr txBox="1"/>
            <p:nvPr/>
          </p:nvSpPr>
          <p:spPr>
            <a:xfrm>
              <a:off x="8492126" y="2848514"/>
              <a:ext cx="514876"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5400" b="1" i="0" u="none" strike="noStrike" kern="1200" cap="none" spc="0" normalizeH="0" baseline="0" noProof="0" dirty="0">
                  <a:ln>
                    <a:noFill/>
                  </a:ln>
                  <a:solidFill>
                    <a:srgbClr val="C00000"/>
                  </a:solidFill>
                  <a:effectLst/>
                  <a:uLnTx/>
                  <a:uFillTx/>
                  <a:latin typeface="Arial" pitchFamily="34" charset="0"/>
                  <a:ea typeface="ＭＳ Ｐゴシック" pitchFamily="34" charset="-128"/>
                  <a:cs typeface="+mn-cs"/>
                </a:rPr>
                <a:t>?</a:t>
              </a:r>
            </a:p>
          </p:txBody>
        </p:sp>
      </p:grpSp>
      <p:grpSp>
        <p:nvGrpSpPr>
          <p:cNvPr id="70" name="Group 69">
            <a:extLst>
              <a:ext uri="{FF2B5EF4-FFF2-40B4-BE49-F238E27FC236}">
                <a16:creationId xmlns:a16="http://schemas.microsoft.com/office/drawing/2014/main" id="{FB6A51AF-9767-43A0-8D1D-32CC15BCE2B8}"/>
              </a:ext>
            </a:extLst>
          </p:cNvPr>
          <p:cNvGrpSpPr/>
          <p:nvPr/>
        </p:nvGrpSpPr>
        <p:grpSpPr>
          <a:xfrm>
            <a:off x="5394191" y="3121541"/>
            <a:ext cx="1058421" cy="923330"/>
            <a:chOff x="5394191" y="4014638"/>
            <a:chExt cx="1058421" cy="923330"/>
          </a:xfrm>
        </p:grpSpPr>
        <p:sp>
          <p:nvSpPr>
            <p:cNvPr id="23" name="Right Arrow 22"/>
            <p:cNvSpPr/>
            <p:nvPr/>
          </p:nvSpPr>
          <p:spPr>
            <a:xfrm rot="16200000">
              <a:off x="5337227" y="4240298"/>
              <a:ext cx="598560" cy="484632"/>
            </a:xfrm>
            <a:prstGeom prst="rightArrow">
              <a:avLst/>
            </a:prstGeom>
            <a:solidFill>
              <a:schemeClr val="bg2">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33" name="TextBox 32"/>
            <p:cNvSpPr txBox="1"/>
            <p:nvPr/>
          </p:nvSpPr>
          <p:spPr>
            <a:xfrm>
              <a:off x="5937736" y="4014638"/>
              <a:ext cx="514876"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5400" b="1" i="0" u="none" strike="noStrike" kern="1200" cap="none" spc="0" normalizeH="0" baseline="0" noProof="0" dirty="0">
                  <a:ln>
                    <a:noFill/>
                  </a:ln>
                  <a:solidFill>
                    <a:srgbClr val="C00000"/>
                  </a:solidFill>
                  <a:effectLst/>
                  <a:uLnTx/>
                  <a:uFillTx/>
                  <a:latin typeface="Arial" pitchFamily="34" charset="0"/>
                  <a:ea typeface="ＭＳ Ｐゴシック" pitchFamily="34" charset="-128"/>
                  <a:cs typeface="+mn-cs"/>
                </a:rPr>
                <a:t>?</a:t>
              </a:r>
            </a:p>
          </p:txBody>
        </p:sp>
      </p:grpSp>
      <p:grpSp>
        <p:nvGrpSpPr>
          <p:cNvPr id="69" name="Group 68">
            <a:extLst>
              <a:ext uri="{FF2B5EF4-FFF2-40B4-BE49-F238E27FC236}">
                <a16:creationId xmlns:a16="http://schemas.microsoft.com/office/drawing/2014/main" id="{D27C0AB1-DECF-4E77-A8AD-9F7DC2E6DA62}"/>
              </a:ext>
            </a:extLst>
          </p:cNvPr>
          <p:cNvGrpSpPr/>
          <p:nvPr/>
        </p:nvGrpSpPr>
        <p:grpSpPr>
          <a:xfrm>
            <a:off x="2542563" y="2973546"/>
            <a:ext cx="1158490" cy="978408"/>
            <a:chOff x="2542563" y="3866643"/>
            <a:chExt cx="1158490" cy="978408"/>
          </a:xfrm>
        </p:grpSpPr>
        <p:sp>
          <p:nvSpPr>
            <p:cNvPr id="6" name="Right Arrow 5"/>
            <p:cNvSpPr/>
            <p:nvPr/>
          </p:nvSpPr>
          <p:spPr>
            <a:xfrm rot="18733442">
              <a:off x="2295675" y="4113531"/>
              <a:ext cx="978408" cy="484632"/>
            </a:xfrm>
            <a:prstGeom prst="rightArrow">
              <a:avLst/>
            </a:prstGeom>
            <a:solidFill>
              <a:schemeClr val="bg2">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35" name="TextBox 34"/>
            <p:cNvSpPr txBox="1"/>
            <p:nvPr/>
          </p:nvSpPr>
          <p:spPr>
            <a:xfrm>
              <a:off x="3186177" y="3915337"/>
              <a:ext cx="514876"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5400" b="1" i="0" u="none" strike="noStrike" kern="1200" cap="none" spc="0" normalizeH="0" baseline="0" noProof="0" dirty="0">
                  <a:ln>
                    <a:noFill/>
                  </a:ln>
                  <a:solidFill>
                    <a:srgbClr val="C00000"/>
                  </a:solidFill>
                  <a:effectLst/>
                  <a:uLnTx/>
                  <a:uFillTx/>
                  <a:latin typeface="Arial" pitchFamily="34" charset="0"/>
                  <a:ea typeface="ＭＳ Ｐゴシック" pitchFamily="34" charset="-128"/>
                  <a:cs typeface="+mn-cs"/>
                </a:rPr>
                <a:t>?</a:t>
              </a:r>
            </a:p>
          </p:txBody>
        </p:sp>
      </p:grpSp>
      <p:grpSp>
        <p:nvGrpSpPr>
          <p:cNvPr id="8" name="Group 7">
            <a:extLst>
              <a:ext uri="{FF2B5EF4-FFF2-40B4-BE49-F238E27FC236}">
                <a16:creationId xmlns:a16="http://schemas.microsoft.com/office/drawing/2014/main" id="{09213F9D-619C-46A8-AC04-B7BD0885D59A}"/>
              </a:ext>
            </a:extLst>
          </p:cNvPr>
          <p:cNvGrpSpPr/>
          <p:nvPr/>
        </p:nvGrpSpPr>
        <p:grpSpPr>
          <a:xfrm>
            <a:off x="506251" y="4393494"/>
            <a:ext cx="1505893" cy="1024045"/>
            <a:chOff x="506251" y="5286591"/>
            <a:chExt cx="1505893" cy="1024045"/>
          </a:xfrm>
        </p:grpSpPr>
        <p:pic>
          <p:nvPicPr>
            <p:cNvPr id="36" name="Picture 4" descr="Image result for cloud carto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6251" y="5333841"/>
              <a:ext cx="1505893" cy="97679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012066" y="5286591"/>
              <a:ext cx="514876"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5400" b="1" i="0" u="none" strike="noStrike" kern="1200" cap="none" spc="0" normalizeH="0" baseline="0" noProof="0" dirty="0">
                  <a:ln>
                    <a:noFill/>
                  </a:ln>
                  <a:solidFill>
                    <a:srgbClr val="C00000"/>
                  </a:solidFill>
                  <a:effectLst/>
                  <a:uLnTx/>
                  <a:uFillTx/>
                  <a:latin typeface="Arial" pitchFamily="34" charset="0"/>
                  <a:ea typeface="ＭＳ Ｐゴシック" pitchFamily="34" charset="-128"/>
                  <a:cs typeface="+mn-cs"/>
                </a:rPr>
                <a:t>?</a:t>
              </a:r>
            </a:p>
          </p:txBody>
        </p:sp>
      </p:grpSp>
      <p:grpSp>
        <p:nvGrpSpPr>
          <p:cNvPr id="10" name="Group 9">
            <a:extLst>
              <a:ext uri="{FF2B5EF4-FFF2-40B4-BE49-F238E27FC236}">
                <a16:creationId xmlns:a16="http://schemas.microsoft.com/office/drawing/2014/main" id="{B827DBC8-70AD-43BD-9A4B-32D7EC48CABB}"/>
              </a:ext>
            </a:extLst>
          </p:cNvPr>
          <p:cNvGrpSpPr/>
          <p:nvPr/>
        </p:nvGrpSpPr>
        <p:grpSpPr>
          <a:xfrm>
            <a:off x="6103463" y="4393494"/>
            <a:ext cx="1505893" cy="1024045"/>
            <a:chOff x="6103463" y="5286591"/>
            <a:chExt cx="1505893" cy="1024045"/>
          </a:xfrm>
        </p:grpSpPr>
        <p:pic>
          <p:nvPicPr>
            <p:cNvPr id="38" name="Picture 4" descr="Image result for cloud carto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03463" y="5333841"/>
              <a:ext cx="1505893" cy="97679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6609278" y="5286591"/>
              <a:ext cx="514876"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5400" b="1" i="0" u="none" strike="noStrike" kern="1200" cap="none" spc="0" normalizeH="0" baseline="0" noProof="0" dirty="0">
                  <a:ln>
                    <a:noFill/>
                  </a:ln>
                  <a:solidFill>
                    <a:srgbClr val="C00000"/>
                  </a:solidFill>
                  <a:effectLst/>
                  <a:uLnTx/>
                  <a:uFillTx/>
                  <a:latin typeface="Arial" pitchFamily="34" charset="0"/>
                  <a:ea typeface="ＭＳ Ｐゴシック" pitchFamily="34" charset="-128"/>
                  <a:cs typeface="+mn-cs"/>
                </a:rPr>
                <a:t>?</a:t>
              </a:r>
            </a:p>
          </p:txBody>
        </p:sp>
      </p:grpSp>
      <p:grpSp>
        <p:nvGrpSpPr>
          <p:cNvPr id="11" name="Group 10">
            <a:extLst>
              <a:ext uri="{FF2B5EF4-FFF2-40B4-BE49-F238E27FC236}">
                <a16:creationId xmlns:a16="http://schemas.microsoft.com/office/drawing/2014/main" id="{7850B267-B108-4DE3-B596-0A5F410FF8CD}"/>
              </a:ext>
            </a:extLst>
          </p:cNvPr>
          <p:cNvGrpSpPr/>
          <p:nvPr/>
        </p:nvGrpSpPr>
        <p:grpSpPr>
          <a:xfrm>
            <a:off x="9547851" y="4264269"/>
            <a:ext cx="1505893" cy="1024045"/>
            <a:chOff x="9547851" y="5157366"/>
            <a:chExt cx="1505893" cy="1024045"/>
          </a:xfrm>
        </p:grpSpPr>
        <p:pic>
          <p:nvPicPr>
            <p:cNvPr id="40" name="Picture 4" descr="Image result for cloud carto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47851" y="5204616"/>
              <a:ext cx="1505893" cy="97679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10053666" y="5157366"/>
              <a:ext cx="514876"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5400" b="1" i="0" u="none" strike="noStrike" kern="1200" cap="none" spc="0" normalizeH="0" baseline="0" noProof="0" dirty="0">
                  <a:ln>
                    <a:noFill/>
                  </a:ln>
                  <a:solidFill>
                    <a:srgbClr val="C00000"/>
                  </a:solidFill>
                  <a:effectLst/>
                  <a:uLnTx/>
                  <a:uFillTx/>
                  <a:latin typeface="Arial" pitchFamily="34" charset="0"/>
                  <a:ea typeface="ＭＳ Ｐゴシック" pitchFamily="34" charset="-128"/>
                  <a:cs typeface="+mn-cs"/>
                </a:rPr>
                <a:t>?</a:t>
              </a:r>
            </a:p>
          </p:txBody>
        </p:sp>
      </p:grpSp>
      <p:grpSp>
        <p:nvGrpSpPr>
          <p:cNvPr id="17" name="Group 16">
            <a:extLst>
              <a:ext uri="{FF2B5EF4-FFF2-40B4-BE49-F238E27FC236}">
                <a16:creationId xmlns:a16="http://schemas.microsoft.com/office/drawing/2014/main" id="{9EA0D132-2EAD-46EC-A3DD-F7F9DC38615E}"/>
              </a:ext>
            </a:extLst>
          </p:cNvPr>
          <p:cNvGrpSpPr/>
          <p:nvPr/>
        </p:nvGrpSpPr>
        <p:grpSpPr>
          <a:xfrm>
            <a:off x="10068788" y="3297472"/>
            <a:ext cx="999508" cy="923330"/>
            <a:chOff x="10120434" y="4275496"/>
            <a:chExt cx="999508" cy="923330"/>
          </a:xfrm>
        </p:grpSpPr>
        <p:sp>
          <p:nvSpPr>
            <p:cNvPr id="42" name="Right Arrow 41"/>
            <p:cNvSpPr/>
            <p:nvPr/>
          </p:nvSpPr>
          <p:spPr>
            <a:xfrm rot="16200000">
              <a:off x="10063470" y="4497738"/>
              <a:ext cx="598560" cy="484632"/>
            </a:xfrm>
            <a:prstGeom prst="rightArrow">
              <a:avLst/>
            </a:prstGeom>
            <a:solidFill>
              <a:schemeClr val="bg2">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43" name="TextBox 42"/>
            <p:cNvSpPr txBox="1"/>
            <p:nvPr/>
          </p:nvSpPr>
          <p:spPr>
            <a:xfrm>
              <a:off x="10605066" y="4275496"/>
              <a:ext cx="514876"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5400" b="1" i="0" u="none" strike="noStrike" kern="1200" cap="none" spc="0" normalizeH="0" baseline="0" noProof="0" dirty="0">
                  <a:ln>
                    <a:noFill/>
                  </a:ln>
                  <a:solidFill>
                    <a:srgbClr val="C00000"/>
                  </a:solidFill>
                  <a:effectLst/>
                  <a:uLnTx/>
                  <a:uFillTx/>
                  <a:latin typeface="Arial" pitchFamily="34" charset="0"/>
                  <a:ea typeface="ＭＳ Ｐゴシック" pitchFamily="34" charset="-128"/>
                  <a:cs typeface="+mn-cs"/>
                </a:rPr>
                <a:t>?</a:t>
              </a:r>
            </a:p>
          </p:txBody>
        </p:sp>
      </p:grpSp>
      <p:grpSp>
        <p:nvGrpSpPr>
          <p:cNvPr id="19" name="Group 18">
            <a:extLst>
              <a:ext uri="{FF2B5EF4-FFF2-40B4-BE49-F238E27FC236}">
                <a16:creationId xmlns:a16="http://schemas.microsoft.com/office/drawing/2014/main" id="{27C6EE2D-8A66-40C8-8C95-429BD663D4DC}"/>
              </a:ext>
            </a:extLst>
          </p:cNvPr>
          <p:cNvGrpSpPr/>
          <p:nvPr/>
        </p:nvGrpSpPr>
        <p:grpSpPr>
          <a:xfrm>
            <a:off x="6695745" y="3396293"/>
            <a:ext cx="999508" cy="923330"/>
            <a:chOff x="6713722" y="4393528"/>
            <a:chExt cx="999508" cy="923330"/>
          </a:xfrm>
        </p:grpSpPr>
        <p:sp>
          <p:nvSpPr>
            <p:cNvPr id="44" name="Right Arrow 43"/>
            <p:cNvSpPr/>
            <p:nvPr/>
          </p:nvSpPr>
          <p:spPr>
            <a:xfrm rot="16200000">
              <a:off x="6656758" y="4615770"/>
              <a:ext cx="598560" cy="484632"/>
            </a:xfrm>
            <a:prstGeom prst="rightArrow">
              <a:avLst/>
            </a:prstGeom>
            <a:solidFill>
              <a:schemeClr val="bg2">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45" name="TextBox 44"/>
            <p:cNvSpPr txBox="1"/>
            <p:nvPr/>
          </p:nvSpPr>
          <p:spPr>
            <a:xfrm>
              <a:off x="7198354" y="4393528"/>
              <a:ext cx="514876"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5400" b="1" i="0" u="none" strike="noStrike" kern="1200" cap="none" spc="0" normalizeH="0" baseline="0" noProof="0" dirty="0">
                  <a:ln>
                    <a:noFill/>
                  </a:ln>
                  <a:solidFill>
                    <a:srgbClr val="C00000"/>
                  </a:solidFill>
                  <a:effectLst/>
                  <a:uLnTx/>
                  <a:uFillTx/>
                  <a:latin typeface="Arial" pitchFamily="34" charset="0"/>
                  <a:ea typeface="ＭＳ Ｐゴシック" pitchFamily="34" charset="-128"/>
                  <a:cs typeface="+mn-cs"/>
                </a:rPr>
                <a:t>?</a:t>
              </a:r>
            </a:p>
          </p:txBody>
        </p:sp>
      </p:grpSp>
      <p:sp>
        <p:nvSpPr>
          <p:cNvPr id="46" name="Rectangle 2">
            <a:extLst>
              <a:ext uri="{FF2B5EF4-FFF2-40B4-BE49-F238E27FC236}">
                <a16:creationId xmlns:a16="http://schemas.microsoft.com/office/drawing/2014/main" id="{7BBED12D-700E-4E47-BB2C-340488B795A0}"/>
              </a:ext>
            </a:extLst>
          </p:cNvPr>
          <p:cNvSpPr>
            <a:spLocks noGrp="1" noChangeArrowheads="1"/>
          </p:cNvSpPr>
          <p:nvPr>
            <p:ph type="title"/>
          </p:nvPr>
        </p:nvSpPr>
        <p:spPr>
          <a:xfrm>
            <a:off x="2700817" y="147527"/>
            <a:ext cx="8496943" cy="658812"/>
          </a:xfrm>
        </p:spPr>
        <p:txBody>
          <a:bodyPr/>
          <a:lstStyle/>
          <a:p>
            <a:pPr eaLnBrk="1" hangingPunct="1">
              <a:lnSpc>
                <a:spcPct val="100000"/>
              </a:lnSpc>
            </a:pPr>
            <a:r>
              <a:rPr lang="en-US" altLang="en-US" sz="3600" b="0" dirty="0">
                <a:solidFill>
                  <a:srgbClr val="800000"/>
                </a:solidFill>
                <a:ea typeface="ＭＳ Ｐゴシック" pitchFamily="34" charset="-128"/>
              </a:rPr>
              <a:t>Some cloud computing challenges</a:t>
            </a:r>
          </a:p>
        </p:txBody>
      </p:sp>
      <p:grpSp>
        <p:nvGrpSpPr>
          <p:cNvPr id="65" name="Group 64">
            <a:extLst>
              <a:ext uri="{FF2B5EF4-FFF2-40B4-BE49-F238E27FC236}">
                <a16:creationId xmlns:a16="http://schemas.microsoft.com/office/drawing/2014/main" id="{0AE92913-19C7-481C-8E76-1F59804BFFD2}"/>
              </a:ext>
            </a:extLst>
          </p:cNvPr>
          <p:cNvGrpSpPr/>
          <p:nvPr/>
        </p:nvGrpSpPr>
        <p:grpSpPr>
          <a:xfrm>
            <a:off x="8162367" y="3052476"/>
            <a:ext cx="1215065" cy="987319"/>
            <a:chOff x="8369944" y="4047060"/>
            <a:chExt cx="1215065" cy="987319"/>
          </a:xfrm>
        </p:grpSpPr>
        <p:sp>
          <p:nvSpPr>
            <p:cNvPr id="34" name="TextBox 33"/>
            <p:cNvSpPr txBox="1"/>
            <p:nvPr/>
          </p:nvSpPr>
          <p:spPr>
            <a:xfrm>
              <a:off x="9070133" y="4047060"/>
              <a:ext cx="514876"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5400" b="1" i="0" u="none" strike="noStrike" kern="1200" cap="none" spc="0" normalizeH="0" baseline="0" noProof="0" dirty="0">
                  <a:ln>
                    <a:noFill/>
                  </a:ln>
                  <a:solidFill>
                    <a:srgbClr val="C00000"/>
                  </a:solidFill>
                  <a:effectLst/>
                  <a:uLnTx/>
                  <a:uFillTx/>
                  <a:latin typeface="Arial" pitchFamily="34" charset="0"/>
                  <a:ea typeface="ＭＳ Ｐゴシック" pitchFamily="34" charset="-128"/>
                  <a:cs typeface="+mn-cs"/>
                </a:rPr>
                <a:t>?</a:t>
              </a:r>
            </a:p>
          </p:txBody>
        </p:sp>
        <p:sp>
          <p:nvSpPr>
            <p:cNvPr id="58" name="Right Arrow 21">
              <a:extLst>
                <a:ext uri="{FF2B5EF4-FFF2-40B4-BE49-F238E27FC236}">
                  <a16:creationId xmlns:a16="http://schemas.microsoft.com/office/drawing/2014/main" id="{F19BFD32-131A-4155-8CC2-9D9C7FD8162F}"/>
                </a:ext>
              </a:extLst>
            </p:cNvPr>
            <p:cNvSpPr/>
            <p:nvPr/>
          </p:nvSpPr>
          <p:spPr>
            <a:xfrm rot="13800636">
              <a:off x="8123056" y="4302859"/>
              <a:ext cx="978408" cy="484632"/>
            </a:xfrm>
            <a:prstGeom prst="rightArrow">
              <a:avLst/>
            </a:prstGeom>
            <a:solidFill>
              <a:schemeClr val="bg2">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pic>
        <p:nvPicPr>
          <p:cNvPr id="1036" name="Picture 12" descr="Raspberry Pi - Wikipedia">
            <a:extLst>
              <a:ext uri="{FF2B5EF4-FFF2-40B4-BE49-F238E27FC236}">
                <a16:creationId xmlns:a16="http://schemas.microsoft.com/office/drawing/2014/main" id="{132F5038-CA97-43C8-A04F-94FB2673D15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87689" y="1248179"/>
            <a:ext cx="1527597" cy="89895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140BDFD0-A362-4FC2-A214-6458B31EB2DE}"/>
              </a:ext>
            </a:extLst>
          </p:cNvPr>
          <p:cNvCxnSpPr>
            <a:cxnSpLocks/>
          </p:cNvCxnSpPr>
          <p:nvPr/>
        </p:nvCxnSpPr>
        <p:spPr>
          <a:xfrm flipH="1">
            <a:off x="7650752" y="1697656"/>
            <a:ext cx="264237" cy="257073"/>
          </a:xfrm>
          <a:prstGeom prst="straightConnector1">
            <a:avLst/>
          </a:prstGeom>
          <a:ln>
            <a:solidFill>
              <a:srgbClr val="99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EF118892-D627-4A8C-AEDF-62E4EB31A8C8}"/>
              </a:ext>
            </a:extLst>
          </p:cNvPr>
          <p:cNvCxnSpPr>
            <a:cxnSpLocks/>
          </p:cNvCxnSpPr>
          <p:nvPr/>
        </p:nvCxnSpPr>
        <p:spPr>
          <a:xfrm flipH="1">
            <a:off x="10810858" y="1546977"/>
            <a:ext cx="264237" cy="257073"/>
          </a:xfrm>
          <a:prstGeom prst="straightConnector1">
            <a:avLst/>
          </a:prstGeom>
          <a:ln>
            <a:solidFill>
              <a:srgbClr val="99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1DBAA49B-2D79-4525-B035-2BCA351F787D}"/>
              </a:ext>
            </a:extLst>
          </p:cNvPr>
          <p:cNvCxnSpPr>
            <a:cxnSpLocks/>
          </p:cNvCxnSpPr>
          <p:nvPr/>
        </p:nvCxnSpPr>
        <p:spPr>
          <a:xfrm>
            <a:off x="8976320" y="1611923"/>
            <a:ext cx="801407" cy="440701"/>
          </a:xfrm>
          <a:prstGeom prst="straightConnector1">
            <a:avLst/>
          </a:prstGeom>
          <a:ln>
            <a:solidFill>
              <a:srgbClr val="99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6E704273-3B84-4114-871D-4C98AE867F89}"/>
              </a:ext>
            </a:extLst>
          </p:cNvPr>
          <p:cNvCxnSpPr>
            <a:cxnSpLocks/>
          </p:cNvCxnSpPr>
          <p:nvPr/>
        </p:nvCxnSpPr>
        <p:spPr>
          <a:xfrm flipH="1">
            <a:off x="4417871" y="1833115"/>
            <a:ext cx="264237" cy="257073"/>
          </a:xfrm>
          <a:prstGeom prst="straightConnector1">
            <a:avLst/>
          </a:prstGeom>
          <a:ln>
            <a:solidFill>
              <a:srgbClr val="99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3374CAA6-3297-42E1-8791-DCCBA346D79C}"/>
              </a:ext>
            </a:extLst>
          </p:cNvPr>
          <p:cNvCxnSpPr>
            <a:cxnSpLocks/>
          </p:cNvCxnSpPr>
          <p:nvPr/>
        </p:nvCxnSpPr>
        <p:spPr>
          <a:xfrm>
            <a:off x="2779234" y="1916119"/>
            <a:ext cx="350521" cy="231014"/>
          </a:xfrm>
          <a:prstGeom prst="straightConnector1">
            <a:avLst/>
          </a:prstGeom>
          <a:ln>
            <a:solidFill>
              <a:srgbClr val="99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76F22D8F-7C36-4F79-A5D3-EC287EF4077B}"/>
              </a:ext>
            </a:extLst>
          </p:cNvPr>
          <p:cNvCxnSpPr>
            <a:cxnSpLocks/>
          </p:cNvCxnSpPr>
          <p:nvPr/>
        </p:nvCxnSpPr>
        <p:spPr>
          <a:xfrm>
            <a:off x="5032794" y="1832273"/>
            <a:ext cx="469295" cy="297128"/>
          </a:xfrm>
          <a:prstGeom prst="straightConnector1">
            <a:avLst/>
          </a:prstGeom>
          <a:ln>
            <a:solidFill>
              <a:srgbClr val="99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038" name="Picture 14" descr="Project Jupyter | Home">
            <a:extLst>
              <a:ext uri="{FF2B5EF4-FFF2-40B4-BE49-F238E27FC236}">
                <a16:creationId xmlns:a16="http://schemas.microsoft.com/office/drawing/2014/main" id="{0D8979B3-0296-4B89-9241-AF0D4AFCDA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0561" y="5914117"/>
            <a:ext cx="1628775" cy="70008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a:extLst>
              <a:ext uri="{FF2B5EF4-FFF2-40B4-BE49-F238E27FC236}">
                <a16:creationId xmlns:a16="http://schemas.microsoft.com/office/drawing/2014/main" id="{4CC0EAE3-AB43-415C-9316-67533564529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37188" y="5778232"/>
            <a:ext cx="1291237" cy="9977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pc_cover.png">
            <a:extLst>
              <a:ext uri="{FF2B5EF4-FFF2-40B4-BE49-F238E27FC236}">
                <a16:creationId xmlns:a16="http://schemas.microsoft.com/office/drawing/2014/main" id="{EBE0FD90-C8F9-47BF-9708-ACF7B5FFCFB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24154" y="5521315"/>
            <a:ext cx="1203831" cy="120214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ynthesis, α-glucosidase inhibition and molecular docking study of ...">
            <a:extLst>
              <a:ext uri="{FF2B5EF4-FFF2-40B4-BE49-F238E27FC236}">
                <a16:creationId xmlns:a16="http://schemas.microsoft.com/office/drawing/2014/main" id="{5BF0EF3A-0FD9-45A3-9D98-B0A2CF81B4F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83846" y="5723124"/>
            <a:ext cx="1398902" cy="1010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7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0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4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4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9376" y="1196752"/>
            <a:ext cx="11305255" cy="5078313"/>
          </a:xfrm>
          <a:prstGeom prst="rect">
            <a:avLst/>
          </a:prstGeom>
        </p:spPr>
        <p:txBody>
          <a:bodyPr wrap="square">
            <a:spAutoFit/>
          </a:bodyPr>
          <a:lstStyle/>
          <a:p>
            <a:pPr marL="342900" marR="0" lvl="0" indent="-342900" algn="l" defTabSz="914400" rtl="0" eaLnBrk="0" fontAlgn="base" latinLnBrk="0" hangingPunct="0">
              <a:lnSpc>
                <a:spcPct val="80000"/>
              </a:lnSpc>
              <a:spcBef>
                <a:spcPts val="0"/>
              </a:spcBef>
              <a:spcAft>
                <a:spcPts val="240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Take-up of clouds is still relatively limited - complex to implement/deploy solutions</a:t>
            </a:r>
          </a:p>
          <a:p>
            <a:pPr marL="342900" marR="0" lvl="0" indent="-342900" algn="l" defTabSz="914400" rtl="0" eaLnBrk="0" fontAlgn="base" latinLnBrk="0" hangingPunct="0">
              <a:lnSpc>
                <a:spcPct val="80000"/>
              </a:lnSpc>
              <a:spcBef>
                <a:spcPts val="0"/>
              </a:spcBef>
              <a:spcAft>
                <a:spcPts val="240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Multi-cloud applications are rare – vendor lock-in</a:t>
            </a:r>
          </a:p>
          <a:p>
            <a:pPr marL="342900" marR="0" lvl="0" indent="-342900" algn="l" defTabSz="914400" rtl="0" eaLnBrk="0" fontAlgn="base" latinLnBrk="0" hangingPunct="0">
              <a:lnSpc>
                <a:spcPct val="80000"/>
              </a:lnSpc>
              <a:spcBef>
                <a:spcPts val="0"/>
              </a:spcBef>
              <a:spcAft>
                <a:spcPts val="240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Elasticity and dynamic auto-scaling at the level of applications is limited</a:t>
            </a:r>
          </a:p>
          <a:p>
            <a:pPr marL="342900" marR="0" lvl="0" indent="-342900" algn="l" defTabSz="914400" rtl="0" eaLnBrk="0" fontAlgn="base" latinLnBrk="0" hangingPunct="0">
              <a:lnSpc>
                <a:spcPct val="80000"/>
              </a:lnSpc>
              <a:spcBef>
                <a:spcPts val="0"/>
              </a:spcBef>
              <a:spcAft>
                <a:spcPts val="2400"/>
              </a:spcAft>
              <a:buClrTx/>
              <a:buSzTx/>
              <a:buFont typeface="Arial" panose="020B0604020202020204" pitchFamily="34" charset="0"/>
              <a:buChar char="•"/>
              <a:tabLst/>
              <a:defRPr/>
            </a:pPr>
            <a:r>
              <a:rPr lang="en-US" altLang="en-US" sz="28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Dynamic and scalable e</a:t>
            </a:r>
            <a:r>
              <a:rPr kumimoji="0" lang="en-US" altLang="en-US" sz="2800" b="0" i="0" u="none" strike="noStrike" kern="1200" cap="none" spc="0" normalizeH="0" baseline="0" noProof="0" dirty="0" err="1">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xtension</a:t>
            </a:r>
            <a:r>
              <a:rPr kumimoji="0" lang="en-US" altLang="en-US" sz="2800" b="0" i="0" u="none" strike="noStrike" kern="1200" cap="none" spc="0" normalizeH="0" baseline="0" noProof="0" dirty="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towards edge and fog is a challenge</a:t>
            </a:r>
          </a:p>
          <a:p>
            <a:pPr marL="342900" marR="0" lvl="0" indent="-342900" algn="l" defTabSz="914400" rtl="0" eaLnBrk="0" fontAlgn="base" latinLnBrk="0" hangingPunct="0">
              <a:lnSpc>
                <a:spcPct val="80000"/>
              </a:lnSpc>
              <a:spcBef>
                <a:spcPts val="0"/>
              </a:spcBef>
              <a:spcAft>
                <a:spcPts val="240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Security concerns imposed by virtualization and third party provisioning</a:t>
            </a:r>
          </a:p>
          <a:p>
            <a:pPr marL="342900" marR="0" lvl="0" indent="-342900" algn="l" defTabSz="914400" rtl="0" eaLnBrk="0" fontAlgn="base" latinLnBrk="0" hangingPunct="0">
              <a:lnSpc>
                <a:spcPct val="80000"/>
              </a:lnSpc>
              <a:spcBef>
                <a:spcPts val="0"/>
              </a:spcBef>
              <a:spcAft>
                <a:spcPts val="2400"/>
              </a:spcAft>
              <a:buClrTx/>
              <a:buSzTx/>
              <a:buFont typeface="Arial" panose="020B0604020202020204" pitchFamily="34" charset="0"/>
              <a:buChar char="•"/>
              <a:tabLst/>
              <a:defRPr/>
            </a:pPr>
            <a:r>
              <a:rPr lang="en-US" altLang="en-US" sz="28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Integration with science/business gateways is required to make all this available for end-users</a:t>
            </a:r>
            <a:endParaRPr kumimoji="0" lang="en-US" altLang="en-US" sz="2800" b="0" i="0" u="none" strike="noStrike" kern="1200" cap="none" spc="0" normalizeH="0" baseline="0" noProof="0" dirty="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6" name="Rectangle 2">
            <a:extLst>
              <a:ext uri="{FF2B5EF4-FFF2-40B4-BE49-F238E27FC236}">
                <a16:creationId xmlns:a16="http://schemas.microsoft.com/office/drawing/2014/main" id="{7BBED12D-700E-4E47-BB2C-340488B795A0}"/>
              </a:ext>
            </a:extLst>
          </p:cNvPr>
          <p:cNvSpPr>
            <a:spLocks noGrp="1" noChangeArrowheads="1"/>
          </p:cNvSpPr>
          <p:nvPr>
            <p:ph type="title"/>
          </p:nvPr>
        </p:nvSpPr>
        <p:spPr>
          <a:xfrm>
            <a:off x="2700817" y="147527"/>
            <a:ext cx="8795783" cy="658812"/>
          </a:xfrm>
        </p:spPr>
        <p:txBody>
          <a:bodyPr/>
          <a:lstStyle/>
          <a:p>
            <a:pPr eaLnBrk="1" hangingPunct="1">
              <a:lnSpc>
                <a:spcPct val="100000"/>
              </a:lnSpc>
            </a:pPr>
            <a:r>
              <a:rPr lang="en-US" altLang="en-US" sz="3600" b="0" dirty="0">
                <a:solidFill>
                  <a:srgbClr val="800000"/>
                </a:solidFill>
                <a:ea typeface="ＭＳ Ｐゴシック" pitchFamily="34" charset="-128"/>
              </a:rPr>
              <a:t>What challenges are we addressing?</a:t>
            </a:r>
          </a:p>
        </p:txBody>
      </p:sp>
    </p:spTree>
    <p:extLst>
      <p:ext uri="{BB962C8B-B14F-4D97-AF65-F5344CB8AC3E}">
        <p14:creationId xmlns:p14="http://schemas.microsoft.com/office/powerpoint/2010/main" val="1742058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2">
            <a:extLst>
              <a:ext uri="{FF2B5EF4-FFF2-40B4-BE49-F238E27FC236}">
                <a16:creationId xmlns:a16="http://schemas.microsoft.com/office/drawing/2014/main" id="{7BBED12D-700E-4E47-BB2C-340488B795A0}"/>
              </a:ext>
            </a:extLst>
          </p:cNvPr>
          <p:cNvSpPr>
            <a:spLocks noGrp="1" noChangeArrowheads="1"/>
          </p:cNvSpPr>
          <p:nvPr>
            <p:ph type="title"/>
          </p:nvPr>
        </p:nvSpPr>
        <p:spPr>
          <a:xfrm>
            <a:off x="1919536" y="116632"/>
            <a:ext cx="9577064" cy="658812"/>
          </a:xfrm>
        </p:spPr>
        <p:txBody>
          <a:bodyPr/>
          <a:lstStyle/>
          <a:p>
            <a:pPr eaLnBrk="1" hangingPunct="1">
              <a:lnSpc>
                <a:spcPct val="100000"/>
              </a:lnSpc>
            </a:pPr>
            <a:r>
              <a:rPr lang="en-US" altLang="en-US" sz="3200" b="0" dirty="0">
                <a:solidFill>
                  <a:srgbClr val="800000"/>
                </a:solidFill>
                <a:latin typeface="Arial" panose="020B0604020202020204" pitchFamily="34" charset="0"/>
                <a:ea typeface="ＭＳ Ｐゴシック" pitchFamily="34" charset="-128"/>
                <a:cs typeface="Arial" panose="020B0604020202020204" pitchFamily="34" charset="0"/>
              </a:rPr>
              <a:t>Scalable Cloud Applications for Manufacturing</a:t>
            </a:r>
            <a:endParaRPr lang="en-US" altLang="en-US" sz="3200" b="0" dirty="0">
              <a:solidFill>
                <a:srgbClr val="800000"/>
              </a:solidFill>
              <a:ea typeface="ＭＳ Ｐゴシック" pitchFamily="34" charset="-128"/>
            </a:endParaRPr>
          </a:p>
        </p:txBody>
      </p:sp>
      <p:sp>
        <p:nvSpPr>
          <p:cNvPr id="8" name="Content Placeholder 2">
            <a:extLst>
              <a:ext uri="{FF2B5EF4-FFF2-40B4-BE49-F238E27FC236}">
                <a16:creationId xmlns:a16="http://schemas.microsoft.com/office/drawing/2014/main" id="{8BB61D67-EAD5-4FE4-B543-B48B2B0C9FD3}"/>
              </a:ext>
            </a:extLst>
          </p:cNvPr>
          <p:cNvSpPr>
            <a:spLocks noGrp="1"/>
          </p:cNvSpPr>
          <p:nvPr>
            <p:ph idx="1"/>
          </p:nvPr>
        </p:nvSpPr>
        <p:spPr>
          <a:xfrm>
            <a:off x="119335" y="980728"/>
            <a:ext cx="11826833" cy="5832648"/>
          </a:xfrm>
        </p:spPr>
        <p:txBody>
          <a:bodyPr>
            <a:normAutofit fontScale="92500" lnSpcReduction="20000"/>
          </a:bodyPr>
          <a:lstStyle/>
          <a:p>
            <a:pPr marL="177800" lvl="0" indent="0" fontAlgn="base">
              <a:lnSpc>
                <a:spcPct val="100000"/>
              </a:lnSpc>
              <a:spcBef>
                <a:spcPts val="0"/>
              </a:spcBef>
              <a:spcAft>
                <a:spcPts val="600"/>
              </a:spcAft>
              <a:buNone/>
              <a:defRPr/>
            </a:pPr>
            <a:r>
              <a:rPr lang="en-GB" sz="2000" b="1" dirty="0" err="1">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CloudiFacturing</a:t>
            </a:r>
            <a:r>
              <a:rPr lang="en-GB" sz="2000" b="1"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 - Cloudification of Production Engineering for Predictive Digital Manufacturing</a:t>
            </a:r>
          </a:p>
          <a:p>
            <a:pPr lvl="1">
              <a:lnSpc>
                <a:spcPct val="100000"/>
              </a:lnSpc>
              <a:spcBef>
                <a:spcPts val="0"/>
              </a:spcBef>
              <a:spcAft>
                <a:spcPts val="600"/>
              </a:spcAft>
              <a:defRPr/>
            </a:pPr>
            <a:r>
              <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1</a:t>
            </a:r>
            <a:r>
              <a:rPr lang="en-GB" sz="1900" baseline="300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st</a:t>
            </a:r>
            <a:r>
              <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 October 2017 -  31</a:t>
            </a:r>
            <a:r>
              <a:rPr lang="en-GB" sz="1900" baseline="300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st</a:t>
            </a:r>
            <a:r>
              <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 March 2021</a:t>
            </a:r>
          </a:p>
          <a:p>
            <a:pPr lvl="1">
              <a:lnSpc>
                <a:spcPct val="100000"/>
              </a:lnSpc>
              <a:spcBef>
                <a:spcPts val="0"/>
              </a:spcBef>
              <a:spcAft>
                <a:spcPts val="600"/>
              </a:spcAft>
              <a:defRPr/>
            </a:pPr>
            <a:r>
              <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A genetic execution platform and digital marketplace for manufacturing SMEs</a:t>
            </a:r>
          </a:p>
          <a:p>
            <a:pPr lvl="1">
              <a:lnSpc>
                <a:spcPct val="100000"/>
              </a:lnSpc>
              <a:spcBef>
                <a:spcPts val="0"/>
              </a:spcBef>
              <a:spcAft>
                <a:spcPts val="600"/>
              </a:spcAft>
              <a:defRPr/>
            </a:pPr>
            <a:r>
              <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Over 80 partners implementing 21 application experiments</a:t>
            </a:r>
          </a:p>
          <a:p>
            <a:pPr lvl="1">
              <a:lnSpc>
                <a:spcPct val="100000"/>
              </a:lnSpc>
              <a:spcBef>
                <a:spcPts val="0"/>
              </a:spcBef>
              <a:spcAft>
                <a:spcPts val="600"/>
              </a:spcAft>
              <a:defRPr/>
            </a:pPr>
            <a:r>
              <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Funding: 8.7 million</a:t>
            </a:r>
          </a:p>
          <a:p>
            <a:pPr lvl="1">
              <a:lnSpc>
                <a:spcPct val="100000"/>
              </a:lnSpc>
              <a:spcBef>
                <a:spcPts val="0"/>
              </a:spcBef>
              <a:spcAft>
                <a:spcPts val="600"/>
              </a:spcAft>
              <a:defRPr/>
            </a:pPr>
            <a:r>
              <a:rPr lang="en-US" sz="2000" kern="1200" dirty="0">
                <a:solidFill>
                  <a:sysClr val="windowText" lastClr="000000"/>
                </a:solidFill>
                <a:latin typeface="Segoe UI Historic" panose="020B0502040204020203" pitchFamily="34" charset="0"/>
                <a:ea typeface="Segoe UI Historic" panose="020B0502040204020203" pitchFamily="34" charset="0"/>
                <a:cs typeface="Segoe UI Historic" panose="020B0502040204020203" pitchFamily="34" charset="0"/>
              </a:rPr>
              <a:t>More information: </a:t>
            </a:r>
            <a:r>
              <a:rPr lang="en-US" sz="2000" kern="1200" dirty="0">
                <a:solidFill>
                  <a:sysClr val="windowText" lastClr="000000"/>
                </a:solidFill>
                <a:latin typeface="Segoe UI Historic" panose="020B0502040204020203" pitchFamily="34" charset="0"/>
                <a:ea typeface="Segoe UI Historic" panose="020B0502040204020203" pitchFamily="34" charset="0"/>
                <a:cs typeface="Segoe UI Historic" panose="020B0502040204020203" pitchFamily="34" charset="0"/>
                <a:hlinkClick r:id="rId3"/>
              </a:rPr>
              <a:t>https://www.cloudifacturing.eu/</a:t>
            </a:r>
            <a:r>
              <a:rPr lang="en-US" sz="2000" kern="1200" dirty="0">
                <a:solidFill>
                  <a:sysClr val="windowText" lastClr="000000"/>
                </a:solidFill>
                <a:latin typeface="Segoe UI Historic" panose="020B0502040204020203" pitchFamily="34" charset="0"/>
                <a:ea typeface="Segoe UI Historic" panose="020B0502040204020203" pitchFamily="34" charset="0"/>
                <a:cs typeface="Segoe UI Historic" panose="020B0502040204020203" pitchFamily="34" charset="0"/>
              </a:rPr>
              <a:t> </a:t>
            </a:r>
            <a:endPar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endParaRPr>
          </a:p>
          <a:p>
            <a:pPr marL="177800" lvl="0" indent="0">
              <a:lnSpc>
                <a:spcPct val="100000"/>
              </a:lnSpc>
              <a:spcBef>
                <a:spcPts val="600"/>
              </a:spcBef>
              <a:spcAft>
                <a:spcPts val="600"/>
              </a:spcAft>
              <a:buNone/>
              <a:defRPr/>
            </a:pPr>
            <a:r>
              <a:rPr lang="en-GB" sz="2000" b="1" dirty="0" err="1">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DIGITbrain</a:t>
            </a:r>
            <a:r>
              <a:rPr lang="en-GB" sz="2000" b="1"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 </a:t>
            </a:r>
          </a:p>
          <a:p>
            <a:pPr lvl="1">
              <a:lnSpc>
                <a:spcPct val="100000"/>
              </a:lnSpc>
              <a:spcBef>
                <a:spcPts val="0"/>
              </a:spcBef>
              <a:spcAft>
                <a:spcPts val="600"/>
              </a:spcAft>
              <a:defRPr/>
            </a:pPr>
            <a:r>
              <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1</a:t>
            </a:r>
            <a:r>
              <a:rPr lang="en-GB" sz="1900" baseline="300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st</a:t>
            </a:r>
            <a:r>
              <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 July 2020 -  31</a:t>
            </a:r>
            <a:r>
              <a:rPr lang="en-GB" sz="1900" baseline="300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st</a:t>
            </a:r>
            <a:r>
              <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 December 2023</a:t>
            </a:r>
          </a:p>
          <a:p>
            <a:pPr lvl="1">
              <a:lnSpc>
                <a:spcPct val="100000"/>
              </a:lnSpc>
              <a:spcBef>
                <a:spcPts val="0"/>
              </a:spcBef>
              <a:spcAft>
                <a:spcPts val="600"/>
              </a:spcAft>
              <a:defRPr/>
            </a:pPr>
            <a:r>
              <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Extending the digital twin concept to Digital Product Brain</a:t>
            </a:r>
          </a:p>
          <a:p>
            <a:pPr lvl="1">
              <a:lnSpc>
                <a:spcPct val="100000"/>
              </a:lnSpc>
              <a:spcBef>
                <a:spcPts val="0"/>
              </a:spcBef>
              <a:spcAft>
                <a:spcPts val="600"/>
              </a:spcAft>
              <a:defRPr/>
            </a:pPr>
            <a:r>
              <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Memorising capacity to cover full industrial product life-cycle</a:t>
            </a:r>
          </a:p>
          <a:p>
            <a:pPr lvl="1">
              <a:lnSpc>
                <a:spcPct val="100000"/>
              </a:lnSpc>
              <a:spcBef>
                <a:spcPts val="0"/>
              </a:spcBef>
              <a:spcAft>
                <a:spcPts val="600"/>
              </a:spcAft>
              <a:defRPr/>
            </a:pPr>
            <a:r>
              <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Over 80 partners implementing 21 application experiments</a:t>
            </a:r>
          </a:p>
          <a:p>
            <a:pPr lvl="1">
              <a:lnSpc>
                <a:spcPct val="100000"/>
              </a:lnSpc>
              <a:spcBef>
                <a:spcPts val="0"/>
              </a:spcBef>
              <a:spcAft>
                <a:spcPts val="600"/>
              </a:spcAft>
              <a:defRPr/>
            </a:pPr>
            <a:r>
              <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Funding: EUR 8.3 million</a:t>
            </a:r>
          </a:p>
          <a:p>
            <a:pPr lvl="1">
              <a:lnSpc>
                <a:spcPct val="100000"/>
              </a:lnSpc>
              <a:spcBef>
                <a:spcPts val="0"/>
              </a:spcBef>
              <a:spcAft>
                <a:spcPts val="600"/>
              </a:spcAft>
              <a:defRPr/>
            </a:pPr>
            <a:r>
              <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hlinkClick r:id="rId4"/>
              </a:rPr>
              <a:t>https://digitbrain.eu/</a:t>
            </a:r>
            <a:endPar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endParaRPr>
          </a:p>
          <a:p>
            <a:pPr marL="177800" lvl="0" indent="0">
              <a:lnSpc>
                <a:spcPct val="100000"/>
              </a:lnSpc>
              <a:spcBef>
                <a:spcPts val="600"/>
              </a:spcBef>
              <a:spcAft>
                <a:spcPts val="600"/>
              </a:spcAft>
              <a:buNone/>
              <a:defRPr/>
            </a:pPr>
            <a:r>
              <a:rPr lang="en-GB" sz="2000" b="1"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CO-VERSATILE</a:t>
            </a:r>
          </a:p>
          <a:p>
            <a:pPr lvl="1">
              <a:lnSpc>
                <a:spcPct val="100000"/>
              </a:lnSpc>
              <a:spcBef>
                <a:spcPts val="0"/>
              </a:spcBef>
              <a:spcAft>
                <a:spcPts val="600"/>
              </a:spcAft>
              <a:defRPr/>
            </a:pPr>
            <a:r>
              <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1</a:t>
            </a:r>
            <a:r>
              <a:rPr lang="en-GB" sz="1900" baseline="300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st</a:t>
            </a:r>
            <a:r>
              <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 November 2020 -  31</a:t>
            </a:r>
            <a:r>
              <a:rPr lang="en-GB" sz="1900" baseline="300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st</a:t>
            </a:r>
            <a:r>
              <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 October 2022</a:t>
            </a:r>
          </a:p>
          <a:p>
            <a:pPr lvl="1">
              <a:lnSpc>
                <a:spcPct val="100000"/>
              </a:lnSpc>
              <a:spcBef>
                <a:spcPts val="0"/>
              </a:spcBef>
              <a:spcAft>
                <a:spcPts val="600"/>
              </a:spcAft>
              <a:defRPr/>
            </a:pPr>
            <a:r>
              <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Applying scalable simulation for quick restructuring of manufacturing lines</a:t>
            </a:r>
          </a:p>
          <a:p>
            <a:pPr lvl="1">
              <a:lnSpc>
                <a:spcPct val="100000"/>
              </a:lnSpc>
              <a:spcBef>
                <a:spcPts val="0"/>
              </a:spcBef>
              <a:spcAft>
                <a:spcPts val="600"/>
              </a:spcAft>
              <a:defRPr/>
            </a:pPr>
            <a:r>
              <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Triggered by the COVID-19 pandemic</a:t>
            </a:r>
          </a:p>
          <a:p>
            <a:pPr lvl="1">
              <a:lnSpc>
                <a:spcPct val="100000"/>
              </a:lnSpc>
              <a:spcBef>
                <a:spcPts val="0"/>
              </a:spcBef>
              <a:spcAft>
                <a:spcPts val="600"/>
              </a:spcAft>
              <a:defRPr/>
            </a:pPr>
            <a:r>
              <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Implementing 7 Manufacturing Settings to manufacture vital medical supply</a:t>
            </a:r>
          </a:p>
          <a:p>
            <a:pPr lvl="1">
              <a:lnSpc>
                <a:spcPct val="100000"/>
              </a:lnSpc>
              <a:spcBef>
                <a:spcPts val="0"/>
              </a:spcBef>
              <a:spcAft>
                <a:spcPts val="600"/>
              </a:spcAft>
              <a:defRPr/>
            </a:pPr>
            <a:r>
              <a:rPr lang="en-GB" sz="19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Funding: EUR 5.4 million</a:t>
            </a:r>
          </a:p>
        </p:txBody>
      </p:sp>
      <p:pic>
        <p:nvPicPr>
          <p:cNvPr id="9" name="Picture 2" descr="CloudiFacturing">
            <a:extLst>
              <a:ext uri="{FF2B5EF4-FFF2-40B4-BE49-F238E27FC236}">
                <a16:creationId xmlns:a16="http://schemas.microsoft.com/office/drawing/2014/main" id="{F207D751-C1A1-4776-B48B-4A3C3B8144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6205" y="1412776"/>
            <a:ext cx="223996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 picture containing drawing&#10;&#10;Description automatically generated">
            <a:extLst>
              <a:ext uri="{FF2B5EF4-FFF2-40B4-BE49-F238E27FC236}">
                <a16:creationId xmlns:a16="http://schemas.microsoft.com/office/drawing/2014/main" id="{944837A1-01E9-40D6-829A-E09918551EA7}"/>
              </a:ext>
            </a:extLst>
          </p:cNvPr>
          <p:cNvPicPr>
            <a:picLocks noChangeAspect="1"/>
          </p:cNvPicPr>
          <p:nvPr/>
        </p:nvPicPr>
        <p:blipFill>
          <a:blip r:embed="rId6"/>
          <a:stretch>
            <a:fillRect/>
          </a:stretch>
        </p:blipFill>
        <p:spPr>
          <a:xfrm>
            <a:off x="9487042" y="3308272"/>
            <a:ext cx="2669281" cy="1067713"/>
          </a:xfrm>
          <a:prstGeom prst="rect">
            <a:avLst/>
          </a:prstGeom>
        </p:spPr>
      </p:pic>
      <p:pic>
        <p:nvPicPr>
          <p:cNvPr id="11" name="Imagen 15" descr="Imagen que contiene señal, dibujo&#10;&#10;Descripción generada automáticamente">
            <a:extLst>
              <a:ext uri="{FF2B5EF4-FFF2-40B4-BE49-F238E27FC236}">
                <a16:creationId xmlns:a16="http://schemas.microsoft.com/office/drawing/2014/main" id="{311759AD-F9CD-4AF3-B144-C904C2A2AA2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9550" r="19451"/>
          <a:stretch/>
        </p:blipFill>
        <p:spPr bwMode="auto">
          <a:xfrm>
            <a:off x="10056440" y="5293727"/>
            <a:ext cx="1625533" cy="10138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61237757"/>
      </p:ext>
    </p:extLst>
  </p:cSld>
  <p:clrMapOvr>
    <a:masterClrMapping/>
  </p:clrMapOvr>
  <mc:AlternateContent xmlns:mc="http://schemas.openxmlformats.org/markup-compatibility/2006" xmlns:p14="http://schemas.microsoft.com/office/powerpoint/2010/main">
    <mc:Choice Requires="p14">
      <p:transition spd="slow" p14:dur="2000" advTm="54310"/>
    </mc:Choice>
    <mc:Fallback xmlns="">
      <p:transition spd="slow" advTm="5431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3287689" y="105892"/>
            <a:ext cx="7125717" cy="658812"/>
          </a:xfrm>
        </p:spPr>
        <p:txBody>
          <a:bodyPr/>
          <a:lstStyle/>
          <a:p>
            <a:pPr eaLnBrk="1" hangingPunct="1">
              <a:lnSpc>
                <a:spcPct val="100000"/>
              </a:lnSpc>
            </a:pPr>
            <a:r>
              <a:rPr lang="en-US" altLang="en-US" sz="2800" dirty="0">
                <a:ea typeface="ＭＳ Ｐゴシック" pitchFamily="34" charset="-128"/>
              </a:rPr>
              <a:t>So how can cloud computing help SMEs?</a:t>
            </a:r>
            <a:br>
              <a:rPr lang="en-US" altLang="en-US" sz="2800" dirty="0">
                <a:ea typeface="ＭＳ Ｐゴシック" pitchFamily="34" charset="-128"/>
              </a:rPr>
            </a:br>
            <a:r>
              <a:rPr lang="en-US" altLang="en-US" sz="2000" dirty="0">
                <a:ea typeface="ＭＳ Ｐゴシック" pitchFamily="34" charset="-128"/>
              </a:rPr>
              <a:t>A typical case-study</a:t>
            </a:r>
          </a:p>
        </p:txBody>
      </p:sp>
      <p:sp>
        <p:nvSpPr>
          <p:cNvPr id="10" name="Rectangle 3"/>
          <p:cNvSpPr txBox="1">
            <a:spLocks noChangeArrowheads="1"/>
          </p:cNvSpPr>
          <p:nvPr/>
        </p:nvSpPr>
        <p:spPr bwMode="auto">
          <a:xfrm>
            <a:off x="1703513" y="1196753"/>
            <a:ext cx="8710488" cy="5327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lnSpc>
                <a:spcPts val="2900"/>
              </a:lnSpc>
              <a:spcBef>
                <a:spcPct val="20000"/>
              </a:spcBef>
              <a:spcAft>
                <a:spcPct val="0"/>
              </a:spcAft>
              <a:buFont typeface="Arial" pitchFamily="34" charset="0"/>
              <a:buChar char="–"/>
              <a:defRPr sz="2400">
                <a:solidFill>
                  <a:srgbClr val="7D9AAA"/>
                </a:solidFill>
                <a:latin typeface="+mn-lt"/>
                <a:ea typeface="ＭＳ Ｐゴシック" charset="0"/>
                <a:cs typeface="ＭＳ Ｐゴシック" charset="0"/>
              </a:defRPr>
            </a:lvl1pPr>
            <a:lvl2pPr marL="742950" indent="-285750" algn="l" rtl="0" eaLnBrk="0" fontAlgn="base" hangingPunct="0">
              <a:lnSpc>
                <a:spcPts val="2900"/>
              </a:lnSpc>
              <a:spcBef>
                <a:spcPct val="20000"/>
              </a:spcBef>
              <a:spcAft>
                <a:spcPct val="0"/>
              </a:spcAft>
              <a:buChar char="–"/>
              <a:defRPr sz="2400">
                <a:solidFill>
                  <a:srgbClr val="7D9AAA"/>
                </a:solidFill>
                <a:latin typeface="+mn-lt"/>
                <a:ea typeface="ＭＳ Ｐゴシック" pitchFamily="-105" charset="-128"/>
              </a:defRPr>
            </a:lvl2pPr>
            <a:lvl3pPr marL="1143000" indent="-228600" algn="l" rtl="0" eaLnBrk="0" fontAlgn="base" hangingPunct="0">
              <a:lnSpc>
                <a:spcPts val="2900"/>
              </a:lnSpc>
              <a:spcBef>
                <a:spcPct val="20000"/>
              </a:spcBef>
              <a:spcAft>
                <a:spcPct val="0"/>
              </a:spcAft>
              <a:buChar char="•"/>
              <a:defRPr sz="2400">
                <a:solidFill>
                  <a:srgbClr val="7D9AAA"/>
                </a:solidFill>
                <a:latin typeface="+mn-lt"/>
                <a:ea typeface="ＭＳ Ｐゴシック" pitchFamily="-105" charset="-128"/>
              </a:defRPr>
            </a:lvl3pPr>
            <a:lvl4pPr marL="1600200" indent="-228600" algn="l" rtl="0" eaLnBrk="0" fontAlgn="base" hangingPunct="0">
              <a:spcBef>
                <a:spcPct val="20000"/>
              </a:spcBef>
              <a:spcAft>
                <a:spcPct val="0"/>
              </a:spcAft>
              <a:buChar char="–"/>
              <a:defRPr sz="2000">
                <a:solidFill>
                  <a:srgbClr val="7D9AAA"/>
                </a:solidFill>
                <a:latin typeface="+mn-lt"/>
                <a:ea typeface="ＭＳ Ｐゴシック" pitchFamily="-105" charset="-128"/>
              </a:defRPr>
            </a:lvl4pPr>
            <a:lvl5pPr marL="2057400" indent="-228600" algn="l" rtl="0" eaLnBrk="0" fontAlgn="base" hangingPunct="0">
              <a:spcBef>
                <a:spcPct val="20000"/>
              </a:spcBef>
              <a:spcAft>
                <a:spcPct val="0"/>
              </a:spcAft>
              <a:buChar char="»"/>
              <a:defRPr sz="2000">
                <a:solidFill>
                  <a:srgbClr val="7D9AAA"/>
                </a:solidFill>
                <a:latin typeface="+mn-lt"/>
                <a:ea typeface="ＭＳ Ｐゴシック" pitchFamily="-105" charset="-128"/>
              </a:defRPr>
            </a:lvl5pPr>
            <a:lvl6pPr marL="2514600" indent="-228600" algn="l" rtl="0" fontAlgn="base">
              <a:spcBef>
                <a:spcPct val="20000"/>
              </a:spcBef>
              <a:spcAft>
                <a:spcPct val="0"/>
              </a:spcAft>
              <a:buChar char="»"/>
              <a:defRPr sz="2000">
                <a:solidFill>
                  <a:srgbClr val="7D9AAA"/>
                </a:solidFill>
                <a:latin typeface="+mn-lt"/>
                <a:ea typeface="ＭＳ Ｐゴシック" pitchFamily="-105" charset="-128"/>
              </a:defRPr>
            </a:lvl6pPr>
            <a:lvl7pPr marL="2971800" indent="-228600" algn="l" rtl="0" fontAlgn="base">
              <a:spcBef>
                <a:spcPct val="20000"/>
              </a:spcBef>
              <a:spcAft>
                <a:spcPct val="0"/>
              </a:spcAft>
              <a:buChar char="»"/>
              <a:defRPr sz="2000">
                <a:solidFill>
                  <a:srgbClr val="7D9AAA"/>
                </a:solidFill>
                <a:latin typeface="+mn-lt"/>
                <a:ea typeface="ＭＳ Ｐゴシック" pitchFamily="-105" charset="-128"/>
              </a:defRPr>
            </a:lvl7pPr>
            <a:lvl8pPr marL="3429000" indent="-228600" algn="l" rtl="0" fontAlgn="base">
              <a:spcBef>
                <a:spcPct val="20000"/>
              </a:spcBef>
              <a:spcAft>
                <a:spcPct val="0"/>
              </a:spcAft>
              <a:buChar char="»"/>
              <a:defRPr sz="2000">
                <a:solidFill>
                  <a:srgbClr val="7D9AAA"/>
                </a:solidFill>
                <a:latin typeface="+mn-lt"/>
                <a:ea typeface="ＭＳ Ｐゴシック" pitchFamily="-105" charset="-128"/>
              </a:defRPr>
            </a:lvl8pPr>
            <a:lvl9pPr marL="3886200" indent="-228600" algn="l" rtl="0" fontAlgn="base">
              <a:spcBef>
                <a:spcPct val="20000"/>
              </a:spcBef>
              <a:spcAft>
                <a:spcPct val="0"/>
              </a:spcAft>
              <a:buChar char="»"/>
              <a:defRPr sz="2000">
                <a:solidFill>
                  <a:srgbClr val="7D9AAA"/>
                </a:solidFill>
                <a:latin typeface="+mn-lt"/>
                <a:ea typeface="ＭＳ Ｐゴシック" pitchFamily="-105" charset="-128"/>
              </a:defRPr>
            </a:lvl9pPr>
          </a:lstStyle>
          <a:p>
            <a:pPr eaLnBrk="1" hangingPunct="1">
              <a:lnSpc>
                <a:spcPct val="80000"/>
              </a:lnSpc>
              <a:spcBef>
                <a:spcPct val="45000"/>
              </a:spcBef>
              <a:spcAft>
                <a:spcPts val="1800"/>
              </a:spcAft>
            </a:pPr>
            <a:endParaRPr lang="en-US" altLang="en-US" dirty="0">
              <a:solidFill>
                <a:srgbClr val="000000"/>
              </a:solidFill>
            </a:endParaRPr>
          </a:p>
          <a:p>
            <a:pPr eaLnBrk="1" hangingPunct="1">
              <a:lnSpc>
                <a:spcPct val="80000"/>
              </a:lnSpc>
              <a:spcBef>
                <a:spcPct val="45000"/>
              </a:spcBef>
              <a:spcAft>
                <a:spcPts val="1800"/>
              </a:spcAft>
            </a:pPr>
            <a:endParaRPr lang="en-US" altLang="en-US" dirty="0">
              <a:solidFill>
                <a:srgbClr val="000000"/>
              </a:solidFill>
            </a:endParaRPr>
          </a:p>
          <a:p>
            <a:pPr eaLnBrk="1" hangingPunct="1">
              <a:lnSpc>
                <a:spcPct val="80000"/>
              </a:lnSpc>
              <a:spcBef>
                <a:spcPct val="45000"/>
              </a:spcBef>
            </a:pPr>
            <a:endParaRPr lang="en-US" altLang="en-US" dirty="0">
              <a:solidFill>
                <a:srgbClr val="000000"/>
              </a:solidFill>
            </a:endParaRPr>
          </a:p>
        </p:txBody>
      </p:sp>
      <p:sp>
        <p:nvSpPr>
          <p:cNvPr id="5" name="6 Marcador de contenido"/>
          <p:cNvSpPr txBox="1">
            <a:spLocks noGrp="1"/>
          </p:cNvSpPr>
          <p:nvPr>
            <p:ph idx="1"/>
          </p:nvPr>
        </p:nvSpPr>
        <p:spPr>
          <a:xfrm>
            <a:off x="263352" y="1052736"/>
            <a:ext cx="11665296" cy="5616624"/>
          </a:xfrm>
        </p:spPr>
        <p:txBody>
          <a:bodyPr/>
          <a:lstStyle/>
          <a:p>
            <a:pPr marL="0" indent="0" algn="just">
              <a:buNone/>
              <a:defRPr/>
            </a:pPr>
            <a:r>
              <a:rPr lang="en-GB" altLang="en-US" sz="2000" b="1" dirty="0">
                <a:solidFill>
                  <a:schemeClr val="accent1">
                    <a:lumMod val="50000"/>
                  </a:schemeClr>
                </a:solidFill>
                <a:latin typeface="Myriad Pro" pitchFamily="34" charset="0"/>
                <a:cs typeface="Arial" charset="0"/>
              </a:rPr>
              <a:t>Cloud-based simulation for microbreweries</a:t>
            </a:r>
          </a:p>
          <a:p>
            <a:pPr algn="just">
              <a:lnSpc>
                <a:spcPct val="100000"/>
              </a:lnSpc>
              <a:defRPr/>
            </a:pPr>
            <a:r>
              <a:rPr lang="en-GB" altLang="en-US" sz="2000" dirty="0">
                <a:solidFill>
                  <a:prstClr val="black"/>
                </a:solidFill>
                <a:latin typeface="Myriad Pro" pitchFamily="34" charset="0"/>
                <a:cs typeface="Arial" charset="0"/>
              </a:rPr>
              <a:t>Large breweries are long standing clients of simulation - ~50 large breweries around Europe use simulation</a:t>
            </a:r>
          </a:p>
          <a:p>
            <a:pPr lvl="2" algn="just">
              <a:lnSpc>
                <a:spcPct val="100000"/>
              </a:lnSpc>
              <a:spcBef>
                <a:spcPts val="500"/>
              </a:spcBef>
              <a:defRPr/>
            </a:pPr>
            <a:r>
              <a:rPr lang="en-GB" altLang="en-US" sz="2000" dirty="0">
                <a:solidFill>
                  <a:prstClr val="black"/>
                </a:solidFill>
                <a:latin typeface="Myriad Pro" pitchFamily="34" charset="0"/>
                <a:cs typeface="Arial" charset="0"/>
              </a:rPr>
              <a:t> Application areas: brewing, packing, distribution, supply chain</a:t>
            </a:r>
          </a:p>
          <a:p>
            <a:pPr algn="just">
              <a:lnSpc>
                <a:spcPct val="100000"/>
              </a:lnSpc>
              <a:spcBef>
                <a:spcPts val="500"/>
              </a:spcBef>
              <a:defRPr/>
            </a:pPr>
            <a:r>
              <a:rPr lang="en-GB" altLang="en-US" dirty="0">
                <a:solidFill>
                  <a:prstClr val="black"/>
                </a:solidFill>
                <a:latin typeface="Myriad Pro" pitchFamily="34" charset="0"/>
                <a:cs typeface="Arial" charset="0"/>
              </a:rPr>
              <a:t> </a:t>
            </a:r>
            <a:r>
              <a:rPr lang="en-GB" altLang="en-US" sz="2000" dirty="0">
                <a:solidFill>
                  <a:prstClr val="black"/>
                </a:solidFill>
                <a:latin typeface="Myriad Pro" pitchFamily="34" charset="0"/>
                <a:cs typeface="Arial" charset="0"/>
              </a:rPr>
              <a:t>In contrast there are approximately 1,350 UK Craft brewers (microbrewers) and an estimated 15,000 across the EU -  significant SME manufacturing sector</a:t>
            </a:r>
          </a:p>
          <a:p>
            <a:pPr lvl="2" algn="just">
              <a:lnSpc>
                <a:spcPct val="100000"/>
              </a:lnSpc>
              <a:spcBef>
                <a:spcPts val="500"/>
              </a:spcBef>
              <a:defRPr/>
            </a:pPr>
            <a:r>
              <a:rPr lang="en-GB" altLang="en-US" sz="2000" dirty="0">
                <a:solidFill>
                  <a:prstClr val="black"/>
                </a:solidFill>
                <a:latin typeface="Myriad Pro" pitchFamily="34" charset="0"/>
                <a:cs typeface="Arial" charset="0"/>
              </a:rPr>
              <a:t> Approach: </a:t>
            </a:r>
          </a:p>
          <a:p>
            <a:pPr lvl="3" algn="just">
              <a:spcBef>
                <a:spcPts val="500"/>
              </a:spcBef>
              <a:defRPr/>
            </a:pPr>
            <a:r>
              <a:rPr lang="en-GB" altLang="en-US" sz="1800" dirty="0">
                <a:solidFill>
                  <a:prstClr val="black"/>
                </a:solidFill>
                <a:latin typeface="Myriad Pro" pitchFamily="34" charset="0"/>
                <a:cs typeface="Arial" charset="0"/>
              </a:rPr>
              <a:t>develop a simulation template that can be used by multiple microbreweries from a simulation one-stop-shop </a:t>
            </a:r>
          </a:p>
          <a:p>
            <a:pPr lvl="3" algn="just">
              <a:spcBef>
                <a:spcPts val="500"/>
              </a:spcBef>
              <a:defRPr/>
            </a:pPr>
            <a:r>
              <a:rPr lang="en-GB" altLang="en-US" sz="1800" dirty="0">
                <a:solidFill>
                  <a:prstClr val="black"/>
                </a:solidFill>
                <a:latin typeface="Myriad Pro" pitchFamily="34" charset="0"/>
                <a:cs typeface="Arial" charset="0"/>
              </a:rPr>
              <a:t>offer on a pay as you go basis</a:t>
            </a:r>
          </a:p>
          <a:p>
            <a:pPr lvl="3" algn="just">
              <a:spcBef>
                <a:spcPts val="500"/>
              </a:spcBef>
              <a:defRPr/>
            </a:pPr>
            <a:r>
              <a:rPr lang="en-GB" altLang="en-US" sz="1800" dirty="0">
                <a:solidFill>
                  <a:prstClr val="black"/>
                </a:solidFill>
                <a:latin typeface="Myriad Pro" pitchFamily="34" charset="0"/>
                <a:cs typeface="Arial" charset="0"/>
              </a:rPr>
              <a:t>Optimise scheduling so that beer is always consumed in an optimal time window</a:t>
            </a:r>
          </a:p>
          <a:p>
            <a:pPr marL="503237" lvl="3" indent="0" algn="just">
              <a:spcBef>
                <a:spcPts val="500"/>
              </a:spcBef>
              <a:buNone/>
              <a:defRPr/>
            </a:pPr>
            <a:endParaRPr lang="en-GB" altLang="en-US" sz="1200" dirty="0">
              <a:latin typeface="Myriad Pro" pitchFamily="34" charset="0"/>
              <a:cs typeface="Arial" charset="0"/>
            </a:endParaRPr>
          </a:p>
          <a:p>
            <a:pPr lvl="1">
              <a:lnSpc>
                <a:spcPct val="100000"/>
              </a:lnSpc>
              <a:spcBef>
                <a:spcPts val="0"/>
              </a:spcBef>
              <a:spcAft>
                <a:spcPts val="0"/>
              </a:spcAft>
              <a:defRPr/>
            </a:pPr>
            <a:endParaRPr lang="en-GB" altLang="en-US" sz="1800" dirty="0">
              <a:solidFill>
                <a:srgbClr val="000000"/>
              </a:solidFill>
              <a:latin typeface="Trebuchet MS" pitchFamily="34" charset="0"/>
            </a:endParaRPr>
          </a:p>
          <a:p>
            <a:pPr lvl="1">
              <a:spcBef>
                <a:spcPts val="0"/>
              </a:spcBef>
              <a:spcAft>
                <a:spcPts val="0"/>
              </a:spcAft>
              <a:defRPr/>
            </a:pPr>
            <a:endParaRPr lang="en-GB" altLang="en-US" sz="1800" dirty="0">
              <a:solidFill>
                <a:srgbClr val="000000"/>
              </a:solidFill>
              <a:latin typeface="Trebuchet MS" pitchFamily="34" charset="0"/>
            </a:endParaRPr>
          </a:p>
          <a:p>
            <a:pPr lvl="1" indent="-342900">
              <a:spcAft>
                <a:spcPts val="1200"/>
              </a:spcAft>
              <a:defRPr/>
            </a:pPr>
            <a:endParaRPr lang="en-GB" altLang="en-US" sz="2000" dirty="0">
              <a:solidFill>
                <a:srgbClr val="000000"/>
              </a:solidFill>
              <a:latin typeface="Trebuchet MS" pitchFamily="34" charset="0"/>
            </a:endParaRPr>
          </a:p>
          <a:p>
            <a:pPr>
              <a:spcAft>
                <a:spcPts val="1200"/>
              </a:spcAft>
              <a:defRPr/>
            </a:pPr>
            <a:endParaRPr lang="en-GB" altLang="en-US" sz="2000" dirty="0">
              <a:solidFill>
                <a:srgbClr val="000000"/>
              </a:solidFill>
              <a:latin typeface="Trebuchet MS" pitchFamily="34" charset="0"/>
            </a:endParaRPr>
          </a:p>
          <a:p>
            <a:pPr marL="46037" indent="0">
              <a:buNone/>
              <a:defRPr/>
            </a:pPr>
            <a:endParaRPr lang="en-GB" altLang="en-US" sz="1800" dirty="0">
              <a:latin typeface="Trebuchet MS" pitchFamily="34" charset="0"/>
            </a:endParaRPr>
          </a:p>
        </p:txBody>
      </p:sp>
      <p:pic>
        <p:nvPicPr>
          <p:cNvPr id="1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69294" y="5200826"/>
            <a:ext cx="2303170" cy="1534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Image result for craft brew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5200826"/>
            <a:ext cx="3001631" cy="1540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60824" y="5200826"/>
            <a:ext cx="2319352" cy="1515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3651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3071664" y="263817"/>
            <a:ext cx="8496943" cy="658812"/>
          </a:xfrm>
        </p:spPr>
        <p:txBody>
          <a:bodyPr/>
          <a:lstStyle/>
          <a:p>
            <a:pPr eaLnBrk="1" hangingPunct="1">
              <a:lnSpc>
                <a:spcPct val="100000"/>
              </a:lnSpc>
            </a:pPr>
            <a:r>
              <a:rPr lang="en-US" altLang="en-US" sz="2800" dirty="0">
                <a:ea typeface="ＭＳ Ｐゴシック" pitchFamily="34" charset="-128"/>
              </a:rPr>
              <a:t>What do Academics do?</a:t>
            </a:r>
          </a:p>
        </p:txBody>
      </p:sp>
      <p:sp>
        <p:nvSpPr>
          <p:cNvPr id="6" name="AutoShape 12" descr="Image result for laptop"/>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7D9AAA"/>
              </a:solidFill>
              <a:effectLst/>
              <a:uLnTx/>
              <a:uFillTx/>
              <a:latin typeface="Arial" pitchFamily="34" charset="0"/>
              <a:ea typeface="ＭＳ Ｐゴシック" pitchFamily="34" charset="-128"/>
              <a:cs typeface="+mn-cs"/>
            </a:endParaRPr>
          </a:p>
        </p:txBody>
      </p:sp>
      <p:pic>
        <p:nvPicPr>
          <p:cNvPr id="1026" name="Picture 2" descr="Male Teacher Cartoon Stock Illustrations – 8,624 Male Teacher Cartoon Stock  Illustrations, Vectors &amp; Clipart - Dreamstime">
            <a:extLst>
              <a:ext uri="{FF2B5EF4-FFF2-40B4-BE49-F238E27FC236}">
                <a16:creationId xmlns:a16="http://schemas.microsoft.com/office/drawing/2014/main" id="{5391A01E-5BB8-44A8-B8C6-C910126D8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36" y="2048683"/>
            <a:ext cx="6371279" cy="477845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3"/>
          <p:cNvSpPr txBox="1">
            <a:spLocks noChangeArrowheads="1"/>
          </p:cNvSpPr>
          <p:nvPr/>
        </p:nvSpPr>
        <p:spPr bwMode="auto">
          <a:xfrm>
            <a:off x="5722601" y="1772816"/>
            <a:ext cx="58326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Times New Roman" panose="02020603050405020304" pitchFamily="18" charset="0"/>
              </a:defRPr>
            </a:lvl1pPr>
            <a:lvl2pPr marL="914400" indent="-4572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ts val="300"/>
              </a:spcBef>
              <a:spcAft>
                <a:spcPct val="0"/>
              </a:spcAft>
              <a:buClrTx/>
              <a:buSzTx/>
              <a:buNone/>
              <a:tabLst/>
              <a:defRPr/>
            </a:pPr>
            <a:r>
              <a:rPr kumimoji="0" lang="en-GB"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itchFamily="34" charset="-128"/>
                <a:cs typeface="+mn-cs"/>
              </a:rPr>
              <a:t>They teach students at universities</a:t>
            </a:r>
          </a:p>
        </p:txBody>
      </p:sp>
    </p:spTree>
    <p:extLst>
      <p:ext uri="{BB962C8B-B14F-4D97-AF65-F5344CB8AC3E}">
        <p14:creationId xmlns:p14="http://schemas.microsoft.com/office/powerpoint/2010/main" val="1229800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1 CuadroTexto"/>
          <p:cNvSpPr txBox="1">
            <a:spLocks noChangeArrowheads="1"/>
          </p:cNvSpPr>
          <p:nvPr/>
        </p:nvSpPr>
        <p:spPr bwMode="auto">
          <a:xfrm>
            <a:off x="239190" y="1484317"/>
            <a:ext cx="11713633" cy="207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marL="228600" indent="-182563" eaLnBrk="0" hangingPunct="0">
              <a:spcBef>
                <a:spcPts val="500"/>
              </a:spcBef>
              <a:spcAft>
                <a:spcPts val="300"/>
              </a:spcAft>
              <a:buClr>
                <a:srgbClr val="C3260C"/>
              </a:buClr>
              <a:buSzPct val="130000"/>
              <a:buFont typeface="Georgia" pitchFamily="18" charset="0"/>
              <a:buChar char="*"/>
              <a:defRPr sz="2200">
                <a:solidFill>
                  <a:srgbClr val="404040"/>
                </a:solidFill>
                <a:latin typeface="Trebuchet MS" pitchFamily="34" charset="0"/>
              </a:defRPr>
            </a:lvl1pPr>
            <a:lvl2pPr marL="742950" indent="-285750" eaLnBrk="0" hangingPunct="0">
              <a:spcBef>
                <a:spcPts val="500"/>
              </a:spcBef>
              <a:spcAft>
                <a:spcPts val="300"/>
              </a:spcAft>
              <a:buClr>
                <a:srgbClr val="C3260C"/>
              </a:buClr>
              <a:buSzPct val="130000"/>
              <a:buFont typeface="Georgia" pitchFamily="18" charset="0"/>
              <a:buChar char="*"/>
              <a:defRPr sz="2000">
                <a:solidFill>
                  <a:srgbClr val="404040"/>
                </a:solidFill>
                <a:latin typeface="Trebuchet MS" pitchFamily="34" charset="0"/>
              </a:defRPr>
            </a:lvl2pPr>
            <a:lvl3pPr marL="228600" indent="-182563" eaLnBrk="0" hangingPunct="0">
              <a:spcBef>
                <a:spcPts val="400"/>
              </a:spcBef>
              <a:spcAft>
                <a:spcPts val="300"/>
              </a:spcAft>
              <a:buClr>
                <a:srgbClr val="C3260C"/>
              </a:buClr>
              <a:buSzPct val="130000"/>
              <a:buFont typeface="Georgia" pitchFamily="18" charset="0"/>
              <a:buChar char="*"/>
              <a:defRPr>
                <a:solidFill>
                  <a:srgbClr val="404040"/>
                </a:solidFill>
                <a:latin typeface="Trebuchet MS" pitchFamily="34" charset="0"/>
              </a:defRPr>
            </a:lvl3pPr>
            <a:lvl4pPr marL="685800" indent="-182563" eaLnBrk="0" hangingPunct="0">
              <a:spcBef>
                <a:spcPts val="400"/>
              </a:spcBef>
              <a:spcAft>
                <a:spcPts val="300"/>
              </a:spcAft>
              <a:buClr>
                <a:srgbClr val="C3260C"/>
              </a:buClr>
              <a:buSzPct val="130000"/>
              <a:buFont typeface="Georgia" pitchFamily="18" charset="0"/>
              <a:buChar char="*"/>
              <a:defRPr sz="1600">
                <a:solidFill>
                  <a:srgbClr val="404040"/>
                </a:solidFill>
                <a:latin typeface="Trebuchet MS" pitchFamily="34" charset="0"/>
              </a:defRPr>
            </a:lvl4pPr>
            <a:lvl5pPr marL="2057400" indent="-228600" eaLnBrk="0" hangingPunct="0">
              <a:spcBef>
                <a:spcPts val="300"/>
              </a:spcBef>
              <a:spcAft>
                <a:spcPts val="300"/>
              </a:spcAft>
              <a:buClr>
                <a:srgbClr val="C3260C"/>
              </a:buClr>
              <a:buSzPct val="130000"/>
              <a:buFont typeface="Georgia" pitchFamily="18" charset="0"/>
              <a:buChar char="*"/>
              <a:defRPr sz="1400">
                <a:solidFill>
                  <a:srgbClr val="404040"/>
                </a:solidFill>
                <a:latin typeface="Trebuchet MS" pitchFamily="34" charset="0"/>
              </a:defRPr>
            </a:lvl5pPr>
            <a:lvl6pPr marL="2514600" indent="-228600" eaLnBrk="0" fontAlgn="base" hangingPunct="0">
              <a:spcBef>
                <a:spcPts val="300"/>
              </a:spcBef>
              <a:spcAft>
                <a:spcPts val="300"/>
              </a:spcAft>
              <a:buClr>
                <a:srgbClr val="C3260C"/>
              </a:buClr>
              <a:buSzPct val="130000"/>
              <a:buFont typeface="Georgia" pitchFamily="18" charset="0"/>
              <a:buChar char="*"/>
              <a:defRPr sz="1400">
                <a:solidFill>
                  <a:srgbClr val="404040"/>
                </a:solidFill>
                <a:latin typeface="Trebuchet MS" pitchFamily="34" charset="0"/>
              </a:defRPr>
            </a:lvl6pPr>
            <a:lvl7pPr marL="2971800" indent="-228600" eaLnBrk="0" fontAlgn="base" hangingPunct="0">
              <a:spcBef>
                <a:spcPts val="300"/>
              </a:spcBef>
              <a:spcAft>
                <a:spcPts val="300"/>
              </a:spcAft>
              <a:buClr>
                <a:srgbClr val="C3260C"/>
              </a:buClr>
              <a:buSzPct val="130000"/>
              <a:buFont typeface="Georgia" pitchFamily="18" charset="0"/>
              <a:buChar char="*"/>
              <a:defRPr sz="1400">
                <a:solidFill>
                  <a:srgbClr val="404040"/>
                </a:solidFill>
                <a:latin typeface="Trebuchet MS" pitchFamily="34" charset="0"/>
              </a:defRPr>
            </a:lvl7pPr>
            <a:lvl8pPr marL="3429000" indent="-228600" eaLnBrk="0" fontAlgn="base" hangingPunct="0">
              <a:spcBef>
                <a:spcPts val="300"/>
              </a:spcBef>
              <a:spcAft>
                <a:spcPts val="300"/>
              </a:spcAft>
              <a:buClr>
                <a:srgbClr val="C3260C"/>
              </a:buClr>
              <a:buSzPct val="130000"/>
              <a:buFont typeface="Georgia" pitchFamily="18" charset="0"/>
              <a:buChar char="*"/>
              <a:defRPr sz="1400">
                <a:solidFill>
                  <a:srgbClr val="404040"/>
                </a:solidFill>
                <a:latin typeface="Trebuchet MS" pitchFamily="34" charset="0"/>
              </a:defRPr>
            </a:lvl8pPr>
            <a:lvl9pPr marL="3886200" indent="-228600" eaLnBrk="0" fontAlgn="base" hangingPunct="0">
              <a:spcBef>
                <a:spcPts val="300"/>
              </a:spcBef>
              <a:spcAft>
                <a:spcPts val="300"/>
              </a:spcAft>
              <a:buClr>
                <a:srgbClr val="C3260C"/>
              </a:buClr>
              <a:buSzPct val="130000"/>
              <a:buFont typeface="Georgia" pitchFamily="18" charset="0"/>
              <a:buChar char="*"/>
              <a:defRPr sz="1400">
                <a:solidFill>
                  <a:srgbClr val="404040"/>
                </a:solidFill>
                <a:latin typeface="Trebuchet MS" pitchFamily="34" charset="0"/>
              </a:defRPr>
            </a:lvl9pPr>
          </a:lstStyle>
          <a:p>
            <a:pPr marL="228600" marR="0" lvl="0" indent="-182563" algn="just" defTabSz="914377" rtl="0" eaLnBrk="0" fontAlgn="base" latinLnBrk="0" hangingPunct="0">
              <a:lnSpc>
                <a:spcPct val="100000"/>
              </a:lnSpc>
              <a:spcBef>
                <a:spcPts val="500"/>
              </a:spcBef>
              <a:spcAft>
                <a:spcPct val="0"/>
              </a:spcAft>
              <a:buClr>
                <a:srgbClr val="C3260C"/>
              </a:buClr>
              <a:buSzPct val="130000"/>
              <a:buFont typeface="Georgia" pitchFamily="18" charset="0"/>
              <a:buChar char="*"/>
              <a:tabLst/>
              <a:defRPr/>
            </a:pPr>
            <a:r>
              <a:rPr kumimoji="0" lang="en-GB" altLang="en-US" sz="1900" b="1" i="0" u="none" strike="noStrike" kern="1200" cap="none" spc="0" normalizeH="0" baseline="0" noProof="0" dirty="0">
                <a:ln>
                  <a:noFill/>
                </a:ln>
                <a:solidFill>
                  <a:srgbClr val="404040"/>
                </a:solidFill>
                <a:effectLst/>
                <a:uLnTx/>
                <a:uFillTx/>
                <a:latin typeface="Trebuchet MS" charset="0"/>
                <a:ea typeface="Trebuchet MS" charset="0"/>
                <a:cs typeface="Trebuchet MS" charset="0"/>
              </a:rPr>
              <a:t>Base Protection: </a:t>
            </a:r>
            <a:r>
              <a:rPr kumimoji="0" lang="en-GB" altLang="en-US" sz="1900" b="0" i="0" u="none" strike="noStrike" kern="1200" cap="none" spc="0" normalizeH="0" baseline="0" noProof="0" dirty="0">
                <a:ln>
                  <a:noFill/>
                </a:ln>
                <a:solidFill>
                  <a:srgbClr val="404040"/>
                </a:solidFill>
                <a:effectLst/>
                <a:uLnTx/>
                <a:uFillTx/>
                <a:latin typeface="Trebuchet MS" charset="0"/>
                <a:ea typeface="Trebuchet MS" charset="0"/>
                <a:cs typeface="Trebuchet MS" charset="0"/>
              </a:rPr>
              <a:t>Italian SME that manufactures industry-leading comfortable and technologically advanced safety shoes. </a:t>
            </a:r>
          </a:p>
          <a:p>
            <a:pPr marL="228600" marR="0" lvl="0" indent="-182563" algn="just" defTabSz="914377" rtl="0" eaLnBrk="0" fontAlgn="base" latinLnBrk="0" hangingPunct="0">
              <a:lnSpc>
                <a:spcPct val="100000"/>
              </a:lnSpc>
              <a:spcBef>
                <a:spcPts val="500"/>
              </a:spcBef>
              <a:spcAft>
                <a:spcPct val="0"/>
              </a:spcAft>
              <a:buClr>
                <a:srgbClr val="C3260C"/>
              </a:buClr>
              <a:buSzPct val="130000"/>
              <a:buFont typeface="Georgia" pitchFamily="18" charset="0"/>
              <a:buChar char="*"/>
              <a:tabLst/>
              <a:defRPr/>
            </a:pPr>
            <a:r>
              <a:rPr kumimoji="0" lang="en-GB" altLang="en-US" sz="1900" b="1" i="0" u="none" strike="noStrike" kern="1200" cap="none" spc="0" normalizeH="0" baseline="0" noProof="0" dirty="0" err="1">
                <a:ln>
                  <a:noFill/>
                </a:ln>
                <a:solidFill>
                  <a:srgbClr val="404040"/>
                </a:solidFill>
                <a:effectLst/>
                <a:uLnTx/>
                <a:uFillTx/>
                <a:latin typeface="Trebuchet MS" charset="0"/>
                <a:ea typeface="Trebuchet MS" charset="0"/>
                <a:cs typeface="Trebuchet MS" charset="0"/>
              </a:rPr>
              <a:t>Podoactiva</a:t>
            </a:r>
            <a:r>
              <a:rPr kumimoji="0" lang="en-GB" altLang="en-US" sz="1900" b="1" i="0" u="none" strike="noStrike" kern="1200" cap="none" spc="0" normalizeH="0" baseline="0" noProof="0" dirty="0">
                <a:ln>
                  <a:noFill/>
                </a:ln>
                <a:solidFill>
                  <a:srgbClr val="404040"/>
                </a:solidFill>
                <a:effectLst/>
                <a:uLnTx/>
                <a:uFillTx/>
                <a:latin typeface="Trebuchet MS" charset="0"/>
                <a:ea typeface="Trebuchet MS" charset="0"/>
                <a:cs typeface="Trebuchet MS" charset="0"/>
              </a:rPr>
              <a:t>:</a:t>
            </a:r>
            <a:r>
              <a:rPr kumimoji="0" lang="en-GB" altLang="en-US" sz="1900" b="0" i="0" u="none" strike="noStrike" kern="1200" cap="none" spc="0" normalizeH="0" baseline="0" noProof="0" dirty="0">
                <a:ln>
                  <a:noFill/>
                </a:ln>
                <a:solidFill>
                  <a:srgbClr val="404040"/>
                </a:solidFill>
                <a:effectLst/>
                <a:uLnTx/>
                <a:uFillTx/>
                <a:latin typeface="Trebuchet MS" charset="0"/>
                <a:ea typeface="Trebuchet MS" charset="0"/>
                <a:cs typeface="Trebuchet MS" charset="0"/>
              </a:rPr>
              <a:t> Spanish SME that designs and manufactures tailored shoe insoles </a:t>
            </a:r>
          </a:p>
          <a:p>
            <a:pPr marL="228600" marR="0" lvl="0" indent="-182563" algn="just" defTabSz="914377" rtl="0" eaLnBrk="0" fontAlgn="base" latinLnBrk="0" hangingPunct="0">
              <a:lnSpc>
                <a:spcPct val="100000"/>
              </a:lnSpc>
              <a:spcBef>
                <a:spcPts val="500"/>
              </a:spcBef>
              <a:spcAft>
                <a:spcPct val="0"/>
              </a:spcAft>
              <a:buClr>
                <a:srgbClr val="C3260C"/>
              </a:buClr>
              <a:buSzPct val="130000"/>
              <a:buFont typeface="Georgia" pitchFamily="18" charset="0"/>
              <a:buChar char="*"/>
              <a:tabLst/>
              <a:defRPr/>
            </a:pPr>
            <a:r>
              <a:rPr kumimoji="0" lang="en-GB" altLang="en-US" sz="1900" b="1" i="0" u="none" strike="noStrike" kern="1200" cap="none" spc="0" normalizeH="0" baseline="0" noProof="0" dirty="0" err="1">
                <a:ln>
                  <a:noFill/>
                </a:ln>
                <a:solidFill>
                  <a:srgbClr val="404040"/>
                </a:solidFill>
                <a:effectLst/>
                <a:uLnTx/>
                <a:uFillTx/>
                <a:latin typeface="Trebuchet MS" charset="0"/>
                <a:ea typeface="Trebuchet MS" charset="0"/>
                <a:cs typeface="Trebuchet MS" charset="0"/>
              </a:rPr>
              <a:t>Ingecon</a:t>
            </a:r>
            <a:r>
              <a:rPr kumimoji="0" lang="en-GB" altLang="en-US" sz="1900" b="1" i="0" u="none" strike="noStrike" kern="1200" cap="none" spc="0" normalizeH="0" baseline="0" noProof="0" dirty="0">
                <a:ln>
                  <a:noFill/>
                </a:ln>
                <a:solidFill>
                  <a:srgbClr val="404040"/>
                </a:solidFill>
                <a:effectLst/>
                <a:uLnTx/>
                <a:uFillTx/>
                <a:latin typeface="Trebuchet MS" charset="0"/>
                <a:ea typeface="Trebuchet MS" charset="0"/>
                <a:cs typeface="Trebuchet MS" charset="0"/>
              </a:rPr>
              <a:t>:</a:t>
            </a:r>
            <a:r>
              <a:rPr kumimoji="0" lang="en-GB" altLang="en-US" sz="1900" b="0" i="0" u="none" strike="noStrike" kern="1200" cap="none" spc="0" normalizeH="0" baseline="0" noProof="0" dirty="0">
                <a:ln>
                  <a:noFill/>
                </a:ln>
                <a:solidFill>
                  <a:srgbClr val="404040"/>
                </a:solidFill>
                <a:effectLst/>
                <a:uLnTx/>
                <a:uFillTx/>
                <a:latin typeface="Trebuchet MS" charset="0"/>
                <a:ea typeface="Trebuchet MS" charset="0"/>
                <a:cs typeface="Trebuchet MS" charset="0"/>
              </a:rPr>
              <a:t> Spanish technology company that developed 3D Scan Insole Designer software </a:t>
            </a:r>
          </a:p>
          <a:p>
            <a:pPr marL="228600" marR="0" lvl="0" indent="-182563" algn="just" defTabSz="914377" rtl="0" eaLnBrk="0" fontAlgn="base" latinLnBrk="0" hangingPunct="0">
              <a:lnSpc>
                <a:spcPct val="100000"/>
              </a:lnSpc>
              <a:spcBef>
                <a:spcPts val="500"/>
              </a:spcBef>
              <a:spcAft>
                <a:spcPct val="0"/>
              </a:spcAft>
              <a:buClr>
                <a:srgbClr val="C3260C"/>
              </a:buClr>
              <a:buSzPct val="130000"/>
              <a:buFont typeface="Georgia" pitchFamily="18" charset="0"/>
              <a:buChar char="*"/>
              <a:tabLst/>
              <a:defRPr/>
            </a:pPr>
            <a:r>
              <a:rPr kumimoji="0" lang="en-GB" altLang="en-US" sz="1900" b="1" i="0" u="none" strike="noStrike" kern="1200" cap="none" spc="0" normalizeH="0" baseline="0" noProof="0" dirty="0" err="1">
                <a:ln>
                  <a:noFill/>
                </a:ln>
                <a:solidFill>
                  <a:srgbClr val="404040"/>
                </a:solidFill>
                <a:effectLst/>
                <a:uLnTx/>
                <a:uFillTx/>
                <a:latin typeface="Trebuchet MS" charset="0"/>
                <a:ea typeface="Trebuchet MS" charset="0"/>
                <a:cs typeface="Trebuchet MS" charset="0"/>
              </a:rPr>
              <a:t>Istituto</a:t>
            </a:r>
            <a:r>
              <a:rPr kumimoji="0" lang="en-GB" altLang="en-US" sz="1900" b="1" i="0" u="none" strike="noStrike" kern="1200" cap="none" spc="0" normalizeH="0" baseline="0" noProof="0" dirty="0">
                <a:ln>
                  <a:noFill/>
                </a:ln>
                <a:solidFill>
                  <a:srgbClr val="404040"/>
                </a:solidFill>
                <a:effectLst/>
                <a:uLnTx/>
                <a:uFillTx/>
                <a:latin typeface="Trebuchet MS" charset="0"/>
                <a:ea typeface="Trebuchet MS" charset="0"/>
                <a:cs typeface="Trebuchet MS" charset="0"/>
              </a:rPr>
              <a:t> </a:t>
            </a:r>
            <a:r>
              <a:rPr kumimoji="0" lang="en-GB" altLang="en-US" sz="1900" b="1" i="0" u="none" strike="noStrike" kern="1200" cap="none" spc="0" normalizeH="0" baseline="0" noProof="0" dirty="0" err="1">
                <a:ln>
                  <a:noFill/>
                </a:ln>
                <a:solidFill>
                  <a:srgbClr val="404040"/>
                </a:solidFill>
                <a:effectLst/>
                <a:uLnTx/>
                <a:uFillTx/>
                <a:latin typeface="Trebuchet MS" charset="0"/>
                <a:ea typeface="Trebuchet MS" charset="0"/>
                <a:cs typeface="Trebuchet MS" charset="0"/>
              </a:rPr>
              <a:t>Ortopedico</a:t>
            </a:r>
            <a:r>
              <a:rPr kumimoji="0" lang="en-GB" altLang="en-US" sz="1900" b="1" i="0" u="none" strike="noStrike" kern="1200" cap="none" spc="0" normalizeH="0" baseline="0" noProof="0" dirty="0">
                <a:ln>
                  <a:noFill/>
                </a:ln>
                <a:solidFill>
                  <a:srgbClr val="404040"/>
                </a:solidFill>
                <a:effectLst/>
                <a:uLnTx/>
                <a:uFillTx/>
                <a:latin typeface="Trebuchet MS" charset="0"/>
                <a:ea typeface="Trebuchet MS" charset="0"/>
                <a:cs typeface="Trebuchet MS" charset="0"/>
              </a:rPr>
              <a:t> Rizzoli: </a:t>
            </a:r>
            <a:r>
              <a:rPr kumimoji="0" lang="en-GB" altLang="en-US" sz="1900" b="0" i="0" u="none" strike="noStrike" kern="1200" cap="none" spc="0" normalizeH="0" baseline="0" noProof="0" dirty="0">
                <a:ln>
                  <a:noFill/>
                </a:ln>
                <a:solidFill>
                  <a:srgbClr val="404040"/>
                </a:solidFill>
                <a:effectLst/>
                <a:uLnTx/>
                <a:uFillTx/>
                <a:latin typeface="Trebuchet MS" charset="0"/>
                <a:ea typeface="Trebuchet MS" charset="0"/>
                <a:cs typeface="Trebuchet MS" charset="0"/>
              </a:rPr>
              <a:t>Italian centre with an internationally excellent reputation in orthopaedic health care</a:t>
            </a:r>
          </a:p>
        </p:txBody>
      </p:sp>
      <p:pic>
        <p:nvPicPr>
          <p:cNvPr id="3891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44833" y="4090988"/>
            <a:ext cx="4032251" cy="215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10" descr="Clínica Podoactiva"/>
          <p:cNvPicPr>
            <a:picLocks noChangeAspect="1" noChangeArrowheads="1"/>
          </p:cNvPicPr>
          <p:nvPr/>
        </p:nvPicPr>
        <p:blipFill>
          <a:blip r:embed="rId3">
            <a:extLst>
              <a:ext uri="{28A0092B-C50C-407E-A947-70E740481C1C}">
                <a14:useLocalDpi xmlns:a14="http://schemas.microsoft.com/office/drawing/2010/main" val="0"/>
              </a:ext>
            </a:extLst>
          </a:blip>
          <a:srcRect l="16084" t="28185" r="18503" b="22079"/>
          <a:stretch>
            <a:fillRect/>
          </a:stretch>
        </p:blipFill>
        <p:spPr bwMode="auto">
          <a:xfrm>
            <a:off x="3591985" y="3835401"/>
            <a:ext cx="3132667"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2" descr="Clínica Podoactiva"/>
          <p:cNvPicPr>
            <a:picLocks noChangeAspect="1" noChangeArrowheads="1"/>
          </p:cNvPicPr>
          <p:nvPr/>
        </p:nvPicPr>
        <p:blipFill>
          <a:blip r:embed="rId4">
            <a:extLst>
              <a:ext uri="{28A0092B-C50C-407E-A947-70E740481C1C}">
                <a14:useLocalDpi xmlns:a14="http://schemas.microsoft.com/office/drawing/2010/main" val="0"/>
              </a:ext>
            </a:extLst>
          </a:blip>
          <a:srcRect t="14796" r="10641" b="6604"/>
          <a:stretch>
            <a:fillRect/>
          </a:stretch>
        </p:blipFill>
        <p:spPr bwMode="auto">
          <a:xfrm>
            <a:off x="347135" y="3860809"/>
            <a:ext cx="2755900" cy="27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2 Imagen"/>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95700" y="5157789"/>
            <a:ext cx="3024717"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1 Título"/>
          <p:cNvSpPr>
            <a:spLocks noGrp="1"/>
          </p:cNvSpPr>
          <p:nvPr>
            <p:ph type="title"/>
          </p:nvPr>
        </p:nvSpPr>
        <p:spPr>
          <a:xfrm>
            <a:off x="2308724" y="258832"/>
            <a:ext cx="9668933" cy="1008063"/>
          </a:xfrm>
        </p:spPr>
        <p:txBody>
          <a:bodyPr/>
          <a:lstStyle/>
          <a:p>
            <a:pPr eaLnBrk="1" hangingPunct="1">
              <a:buFont typeface="Georgia" pitchFamily="18" charset="0"/>
              <a:buNone/>
              <a:defRPr/>
            </a:pPr>
            <a:r>
              <a:rPr lang="en-GB" altLang="en-US" sz="3200" b="0" dirty="0">
                <a:solidFill>
                  <a:schemeClr val="accent6">
                    <a:lumMod val="75000"/>
                  </a:schemeClr>
                </a:solidFill>
                <a:latin typeface="Myriad Pro" pitchFamily="34" charset="0"/>
              </a:rPr>
              <a:t>Application example</a:t>
            </a:r>
            <a:br>
              <a:rPr lang="en-GB" altLang="en-US" sz="3200" b="0" dirty="0">
                <a:latin typeface="Myriad Pro" pitchFamily="34" charset="0"/>
              </a:rPr>
            </a:br>
            <a:r>
              <a:rPr lang="en-GB" altLang="en-US" sz="1900" b="0" dirty="0">
                <a:solidFill>
                  <a:srgbClr val="E46C0A"/>
                </a:solidFill>
                <a:latin typeface="Myriad Pro" pitchFamily="34" charset="0"/>
              </a:rPr>
              <a:t>Cloud computing to design customised insoles and safety shoes</a:t>
            </a:r>
            <a:endParaRPr lang="en-US" altLang="en-US" sz="1900" b="0" dirty="0">
              <a:latin typeface="Myriad Pro" pitchFamily="34" charset="0"/>
            </a:endParaRPr>
          </a:p>
        </p:txBody>
      </p:sp>
    </p:spTree>
    <p:extLst>
      <p:ext uri="{BB962C8B-B14F-4D97-AF65-F5344CB8AC3E}">
        <p14:creationId xmlns:p14="http://schemas.microsoft.com/office/powerpoint/2010/main" val="667826016"/>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2">
            <a:extLst>
              <a:ext uri="{FF2B5EF4-FFF2-40B4-BE49-F238E27FC236}">
                <a16:creationId xmlns:a16="http://schemas.microsoft.com/office/drawing/2014/main" id="{7BBED12D-700E-4E47-BB2C-340488B795A0}"/>
              </a:ext>
            </a:extLst>
          </p:cNvPr>
          <p:cNvSpPr>
            <a:spLocks noGrp="1" noChangeArrowheads="1"/>
          </p:cNvSpPr>
          <p:nvPr>
            <p:ph type="title"/>
          </p:nvPr>
        </p:nvSpPr>
        <p:spPr>
          <a:xfrm>
            <a:off x="1919536" y="116632"/>
            <a:ext cx="9577064" cy="658812"/>
          </a:xfrm>
        </p:spPr>
        <p:txBody>
          <a:bodyPr/>
          <a:lstStyle/>
          <a:p>
            <a:pPr eaLnBrk="1" hangingPunct="1">
              <a:lnSpc>
                <a:spcPct val="100000"/>
              </a:lnSpc>
            </a:pPr>
            <a:r>
              <a:rPr lang="en-US" altLang="en-US" sz="3200" b="0" dirty="0">
                <a:solidFill>
                  <a:srgbClr val="800000"/>
                </a:solidFill>
                <a:latin typeface="Arial" panose="020B0604020202020204" pitchFamily="34" charset="0"/>
                <a:ea typeface="ＭＳ Ｐゴシック" pitchFamily="34" charset="-128"/>
                <a:cs typeface="Arial" panose="020B0604020202020204" pitchFamily="34" charset="0"/>
              </a:rPr>
              <a:t>The </a:t>
            </a:r>
            <a:r>
              <a:rPr lang="en-US" altLang="en-US" sz="3200" b="0" dirty="0" err="1">
                <a:solidFill>
                  <a:srgbClr val="800000"/>
                </a:solidFill>
                <a:latin typeface="Arial" panose="020B0604020202020204" pitchFamily="34" charset="0"/>
                <a:ea typeface="ＭＳ Ｐゴシック" pitchFamily="34" charset="-128"/>
                <a:cs typeface="Arial" panose="020B0604020202020204" pitchFamily="34" charset="0"/>
              </a:rPr>
              <a:t>CloudiFacturing</a:t>
            </a:r>
            <a:r>
              <a:rPr lang="en-US" altLang="en-US" sz="3200" b="0" dirty="0">
                <a:solidFill>
                  <a:srgbClr val="800000"/>
                </a:solidFill>
                <a:latin typeface="Arial" panose="020B0604020202020204" pitchFamily="34" charset="0"/>
                <a:ea typeface="ＭＳ Ｐゴシック" pitchFamily="34" charset="-128"/>
                <a:cs typeface="Arial" panose="020B0604020202020204" pitchFamily="34" charset="0"/>
              </a:rPr>
              <a:t> Marketplace - </a:t>
            </a:r>
            <a:r>
              <a:rPr lang="en-US" altLang="en-US" sz="3200" b="0" dirty="0" err="1">
                <a:solidFill>
                  <a:srgbClr val="800000"/>
                </a:solidFill>
                <a:latin typeface="Arial" panose="020B0604020202020204" pitchFamily="34" charset="0"/>
                <a:ea typeface="ＭＳ Ｐゴシック" pitchFamily="34" charset="-128"/>
                <a:cs typeface="Arial" panose="020B0604020202020204" pitchFamily="34" charset="0"/>
              </a:rPr>
              <a:t>emGORA</a:t>
            </a:r>
            <a:endParaRPr lang="en-US" altLang="en-US" sz="3200" b="0" dirty="0">
              <a:solidFill>
                <a:srgbClr val="800000"/>
              </a:solidFill>
              <a:ea typeface="ＭＳ Ｐゴシック" pitchFamily="34" charset="-128"/>
            </a:endParaRPr>
          </a:p>
        </p:txBody>
      </p:sp>
      <p:pic>
        <p:nvPicPr>
          <p:cNvPr id="29" name="Picture 28">
            <a:extLst>
              <a:ext uri="{FF2B5EF4-FFF2-40B4-BE49-F238E27FC236}">
                <a16:creationId xmlns:a16="http://schemas.microsoft.com/office/drawing/2014/main" id="{8CF3265E-8F53-4A9E-BA02-1AFD9C026855}"/>
              </a:ext>
            </a:extLst>
          </p:cNvPr>
          <p:cNvPicPr>
            <a:picLocks noChangeAspect="1"/>
          </p:cNvPicPr>
          <p:nvPr/>
        </p:nvPicPr>
        <p:blipFill>
          <a:blip r:embed="rId3"/>
          <a:stretch>
            <a:fillRect/>
          </a:stretch>
        </p:blipFill>
        <p:spPr>
          <a:xfrm>
            <a:off x="119336" y="974240"/>
            <a:ext cx="9984432" cy="5616243"/>
          </a:xfrm>
          <a:prstGeom prst="rect">
            <a:avLst/>
          </a:prstGeom>
        </p:spPr>
      </p:pic>
      <p:pic>
        <p:nvPicPr>
          <p:cNvPr id="30" name="Picture 29">
            <a:extLst>
              <a:ext uri="{FF2B5EF4-FFF2-40B4-BE49-F238E27FC236}">
                <a16:creationId xmlns:a16="http://schemas.microsoft.com/office/drawing/2014/main" id="{1AE5A468-46BF-47E0-86B2-34E6E48BDDEE}"/>
              </a:ext>
            </a:extLst>
          </p:cNvPr>
          <p:cNvPicPr>
            <a:picLocks noChangeAspect="1"/>
          </p:cNvPicPr>
          <p:nvPr/>
        </p:nvPicPr>
        <p:blipFill>
          <a:blip r:embed="rId4"/>
          <a:stretch>
            <a:fillRect/>
          </a:stretch>
        </p:blipFill>
        <p:spPr>
          <a:xfrm>
            <a:off x="2072173" y="1146771"/>
            <a:ext cx="9898528" cy="5567922"/>
          </a:xfrm>
          <a:prstGeom prst="rect">
            <a:avLst/>
          </a:prstGeom>
        </p:spPr>
      </p:pic>
      <p:pic>
        <p:nvPicPr>
          <p:cNvPr id="31" name="Picture 2" descr="CloudiFacturing">
            <a:extLst>
              <a:ext uri="{FF2B5EF4-FFF2-40B4-BE49-F238E27FC236}">
                <a16:creationId xmlns:a16="http://schemas.microsoft.com/office/drawing/2014/main" id="{586C5302-C7EC-445D-9F44-C64B591C1C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2504" y="101952"/>
            <a:ext cx="1468862" cy="699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9650872"/>
      </p:ext>
    </p:extLst>
  </p:cSld>
  <p:clrMapOvr>
    <a:masterClrMapping/>
  </p:clrMapOvr>
  <mc:AlternateContent xmlns:mc="http://schemas.openxmlformats.org/markup-compatibility/2006" xmlns:p14="http://schemas.microsoft.com/office/powerpoint/2010/main">
    <mc:Choice Requires="p14">
      <p:transition spd="slow" p14:dur="2000" advTm="54310"/>
    </mc:Choice>
    <mc:Fallback xmlns="">
      <p:transition spd="slow" advTm="543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2">
            <a:extLst>
              <a:ext uri="{FF2B5EF4-FFF2-40B4-BE49-F238E27FC236}">
                <a16:creationId xmlns:a16="http://schemas.microsoft.com/office/drawing/2014/main" id="{7BBED12D-700E-4E47-BB2C-340488B795A0}"/>
              </a:ext>
            </a:extLst>
          </p:cNvPr>
          <p:cNvSpPr>
            <a:spLocks noGrp="1" noChangeArrowheads="1"/>
          </p:cNvSpPr>
          <p:nvPr>
            <p:ph type="title"/>
          </p:nvPr>
        </p:nvSpPr>
        <p:spPr>
          <a:xfrm>
            <a:off x="1919536" y="116632"/>
            <a:ext cx="9577064" cy="658812"/>
          </a:xfrm>
        </p:spPr>
        <p:txBody>
          <a:bodyPr/>
          <a:lstStyle/>
          <a:p>
            <a:pPr eaLnBrk="1" hangingPunct="1">
              <a:lnSpc>
                <a:spcPct val="100000"/>
              </a:lnSpc>
            </a:pPr>
            <a:r>
              <a:rPr lang="en-US" altLang="en-US" sz="2800" b="0" dirty="0">
                <a:solidFill>
                  <a:srgbClr val="800000"/>
                </a:solidFill>
                <a:latin typeface="Arial" panose="020B0604020202020204" pitchFamily="34" charset="0"/>
                <a:ea typeface="ＭＳ Ｐゴシック" pitchFamily="34" charset="-128"/>
                <a:cs typeface="Arial" panose="020B0604020202020204" pitchFamily="34" charset="0"/>
              </a:rPr>
              <a:t>Secure scalable applications in healthcare</a:t>
            </a:r>
            <a:br>
              <a:rPr lang="en-US" altLang="en-US" sz="2800" b="0" dirty="0">
                <a:solidFill>
                  <a:srgbClr val="800000"/>
                </a:solidFill>
                <a:latin typeface="Arial" panose="020B0604020202020204" pitchFamily="34" charset="0"/>
                <a:ea typeface="ＭＳ Ｐゴシック" pitchFamily="34" charset="-128"/>
                <a:cs typeface="Arial" panose="020B0604020202020204" pitchFamily="34" charset="0"/>
              </a:rPr>
            </a:br>
            <a:endParaRPr lang="en-US" altLang="en-US" sz="2800" b="0" dirty="0">
              <a:solidFill>
                <a:srgbClr val="800000"/>
              </a:solidFill>
              <a:ea typeface="ＭＳ Ｐゴシック" pitchFamily="34" charset="-128"/>
            </a:endParaRPr>
          </a:p>
        </p:txBody>
      </p:sp>
      <p:pic>
        <p:nvPicPr>
          <p:cNvPr id="61" name="Picture 60">
            <a:extLst>
              <a:ext uri="{FF2B5EF4-FFF2-40B4-BE49-F238E27FC236}">
                <a16:creationId xmlns:a16="http://schemas.microsoft.com/office/drawing/2014/main" id="{01638111-E44D-4722-8BF8-FF746ADEDD7E}"/>
              </a:ext>
            </a:extLst>
          </p:cNvPr>
          <p:cNvPicPr>
            <a:picLocks noChangeAspect="1"/>
          </p:cNvPicPr>
          <p:nvPr/>
        </p:nvPicPr>
        <p:blipFill>
          <a:blip r:embed="rId3"/>
          <a:stretch>
            <a:fillRect/>
          </a:stretch>
        </p:blipFill>
        <p:spPr>
          <a:xfrm>
            <a:off x="10416480" y="116632"/>
            <a:ext cx="1656184" cy="1356960"/>
          </a:xfrm>
          <a:prstGeom prst="rect">
            <a:avLst/>
          </a:prstGeom>
        </p:spPr>
      </p:pic>
      <p:sp>
        <p:nvSpPr>
          <p:cNvPr id="62" name="Shape 173">
            <a:extLst>
              <a:ext uri="{FF2B5EF4-FFF2-40B4-BE49-F238E27FC236}">
                <a16:creationId xmlns:a16="http://schemas.microsoft.com/office/drawing/2014/main" id="{8C5B6125-836B-4009-8DB4-DCF68A5730C0}"/>
              </a:ext>
            </a:extLst>
          </p:cNvPr>
          <p:cNvSpPr txBox="1">
            <a:spLocks/>
          </p:cNvSpPr>
          <p:nvPr/>
        </p:nvSpPr>
        <p:spPr>
          <a:xfrm>
            <a:off x="335360" y="1052736"/>
            <a:ext cx="11521280" cy="5805264"/>
          </a:xfrm>
          <a:prstGeom prst="rect">
            <a:avLst/>
          </a:prstGeom>
          <a:ln>
            <a:noFill/>
          </a:ln>
        </p:spPr>
        <p:txBody>
          <a:bodyPr vert="horz" lIns="91440" tIns="45720" rIns="91440" bIns="45720" numCol="1"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lumMod val="85000"/>
                    <a:lumOff val="15000"/>
                  </a:schemeClr>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85000"/>
                    <a:lumOff val="15000"/>
                  </a:schemeClr>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lumMod val="85000"/>
                    <a:lumOff val="15000"/>
                  </a:schemeClr>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lumMod val="85000"/>
                    <a:lumOff val="15000"/>
                  </a:schemeClr>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lvl="0" indent="0" fontAlgn="auto">
              <a:spcAft>
                <a:spcPts val="0"/>
              </a:spcAft>
              <a:buNone/>
            </a:pPr>
            <a:r>
              <a:rPr lang="en-US"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ASCLEPIOS: Advanced Secure Cloud Encrypted Platform for Internationally Orchestrated Solutions in Healthcare</a:t>
            </a:r>
            <a:r>
              <a:rPr kumimoji="0" lang="en-GB" b="0" i="0" u="none" strike="noStrike" kern="1200" cap="none" spc="0" normalizeH="0" baseline="0" noProof="0" dirty="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p>
          <a:p>
            <a:pPr lvl="1" fontAlgn="auto">
              <a:spcAft>
                <a:spcPts val="0"/>
              </a:spcAft>
              <a:buFont typeface="Times New Roman" panose="02020603050405020304" pitchFamily="18" charset="0"/>
              <a:buChar char="−"/>
            </a:pPr>
            <a:r>
              <a:rPr lang="en-US" sz="20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1st December 2018</a:t>
            </a:r>
            <a:r>
              <a:rPr lang="en-GB" sz="20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US" sz="20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- 30th November 2021</a:t>
            </a:r>
            <a:endParaRPr lang="en-GB" sz="20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endParaRPr>
          </a:p>
          <a:p>
            <a:pPr lvl="1" fontAlgn="auto">
              <a:spcAft>
                <a:spcPts val="0"/>
              </a:spcAft>
              <a:buFont typeface="Times New Roman" panose="02020603050405020304" pitchFamily="18" charset="0"/>
              <a:buChar char="−"/>
            </a:pPr>
            <a:r>
              <a:rPr kumimoji="0" lang="en-GB" sz="2000" b="0" i="0" u="none" strike="noStrike" kern="1200" cap="none" spc="0" normalizeH="0" baseline="0" noProof="0" dirty="0">
                <a:ln>
                  <a:noFill/>
                </a:ln>
                <a:solidFill>
                  <a:prstClr val="black">
                    <a:lumMod val="85000"/>
                    <a:lumOff val="15000"/>
                  </a:prst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Utilise </a:t>
            </a:r>
            <a:r>
              <a:rPr kumimoji="0" lang="en-GB" sz="2000" b="1" i="0" u="none" strike="noStrike" kern="1200" cap="none" spc="0" normalizeH="0" baseline="0" noProof="0" dirty="0">
                <a:ln>
                  <a:noFill/>
                </a:ln>
                <a:solidFill>
                  <a:prstClr val="black">
                    <a:lumMod val="85000"/>
                    <a:lumOff val="15000"/>
                  </a:prst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modern cryptographic approaches </a:t>
            </a:r>
            <a:r>
              <a:rPr kumimoji="0" lang="en-GB" sz="2000" b="0" i="0" u="none" strike="noStrike" kern="1200" cap="none" spc="0" normalizeH="0" baseline="0" noProof="0" dirty="0">
                <a:ln>
                  <a:noFill/>
                </a:ln>
                <a:solidFill>
                  <a:prstClr val="black">
                    <a:lumMod val="85000"/>
                    <a:lumOff val="15000"/>
                  </a:prst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to build a cloud-based eHealth framework that protects users’ privacy and prevents both internal and external attacks.</a:t>
            </a:r>
          </a:p>
          <a:p>
            <a:pPr lvl="1" fontAlgn="auto">
              <a:spcAft>
                <a:spcPts val="0"/>
              </a:spcAft>
              <a:buFont typeface="Times New Roman" panose="02020603050405020304" pitchFamily="18" charset="0"/>
              <a:buChar char="−"/>
            </a:pPr>
            <a:r>
              <a:rPr lang="en-GB" sz="2000" dirty="0">
                <a:solidFill>
                  <a:prstClr val="black">
                    <a:lumMod val="85000"/>
                    <a:lumOff val="15000"/>
                  </a:prstClr>
                </a:solidFill>
                <a:latin typeface="Segoe UI Historic" panose="020B0502040204020203" pitchFamily="34" charset="0"/>
                <a:ea typeface="Segoe UI Historic" panose="020B0502040204020203" pitchFamily="34" charset="0"/>
                <a:cs typeface="Segoe UI Historic" panose="020B0502040204020203" pitchFamily="34" charset="0"/>
              </a:rPr>
              <a:t>Deploy and manage healthcare applications and ASCLEPIOS Security Framework components with </a:t>
            </a:r>
            <a:r>
              <a:rPr lang="en-GB" sz="2000" dirty="0" err="1">
                <a:solidFill>
                  <a:prstClr val="black">
                    <a:lumMod val="85000"/>
                    <a:lumOff val="15000"/>
                  </a:prstClr>
                </a:solidFill>
                <a:latin typeface="Segoe UI Historic" panose="020B0502040204020203" pitchFamily="34" charset="0"/>
                <a:ea typeface="Segoe UI Historic" panose="020B0502040204020203" pitchFamily="34" charset="0"/>
                <a:cs typeface="Segoe UI Historic" panose="020B0502040204020203" pitchFamily="34" charset="0"/>
              </a:rPr>
              <a:t>MiCADO</a:t>
            </a:r>
            <a:endParaRPr lang="en-GB" sz="2000" dirty="0">
              <a:solidFill>
                <a:prstClr val="black">
                  <a:lumMod val="85000"/>
                  <a:lumOff val="15000"/>
                </a:prstClr>
              </a:solidFill>
              <a:latin typeface="Segoe UI Historic" panose="020B0502040204020203" pitchFamily="34" charset="0"/>
              <a:ea typeface="Segoe UI Historic" panose="020B0502040204020203" pitchFamily="34" charset="0"/>
              <a:cs typeface="Segoe UI Historic" panose="020B0502040204020203" pitchFamily="34" charset="0"/>
            </a:endParaRPr>
          </a:p>
          <a:p>
            <a:pPr lvl="1" fontAlgn="auto">
              <a:spcAft>
                <a:spcPts val="0"/>
              </a:spcAft>
              <a:buFont typeface="Times New Roman" panose="02020603050405020304" pitchFamily="18" charset="0"/>
              <a:buChar char="−"/>
            </a:pPr>
            <a:r>
              <a:rPr lang="en-GB" sz="2000" dirty="0">
                <a:solidFill>
                  <a:prstClr val="black">
                    <a:lumMod val="85000"/>
                    <a:lumOff val="15000"/>
                  </a:prstClr>
                </a:solidFill>
                <a:latin typeface="Segoe UI Historic" panose="020B0502040204020203" pitchFamily="34" charset="0"/>
                <a:ea typeface="Segoe UI Historic" panose="020B0502040204020203" pitchFamily="34" charset="0"/>
                <a:cs typeface="Segoe UI Historic" panose="020B0502040204020203" pitchFamily="34" charset="0"/>
              </a:rPr>
              <a:t>Funding: EUR 4.8 million</a:t>
            </a:r>
          </a:p>
          <a:p>
            <a:pPr lvl="1" fontAlgn="auto">
              <a:spcAft>
                <a:spcPts val="0"/>
              </a:spcAft>
              <a:buFont typeface="Times New Roman" panose="02020603050405020304" pitchFamily="18" charset="0"/>
              <a:buChar char="−"/>
            </a:pPr>
            <a:r>
              <a:rPr lang="en-GB" sz="2000" dirty="0">
                <a:solidFill>
                  <a:prstClr val="black">
                    <a:lumMod val="85000"/>
                    <a:lumOff val="15000"/>
                  </a:prstClr>
                </a:solidFill>
                <a:latin typeface="Segoe UI Historic" panose="020B0502040204020203" pitchFamily="34" charset="0"/>
                <a:ea typeface="Segoe UI Historic" panose="020B0502040204020203" pitchFamily="34" charset="0"/>
                <a:cs typeface="Segoe UI Historic" panose="020B0502040204020203" pitchFamily="34" charset="0"/>
              </a:rPr>
              <a:t>Further information: </a:t>
            </a:r>
            <a:r>
              <a:rPr lang="en-GB" sz="2000" dirty="0">
                <a:solidFill>
                  <a:prstClr val="black">
                    <a:lumMod val="85000"/>
                    <a:lumOff val="15000"/>
                  </a:prstClr>
                </a:solidFill>
                <a:latin typeface="Segoe UI Historic" panose="020B0502040204020203" pitchFamily="34" charset="0"/>
                <a:ea typeface="Segoe UI Historic" panose="020B0502040204020203" pitchFamily="34" charset="0"/>
                <a:cs typeface="Segoe UI Historic" panose="020B0502040204020203" pitchFamily="34" charset="0"/>
                <a:hlinkClick r:id="rId4"/>
              </a:rPr>
              <a:t>https://www.asclepios-project.eu/</a:t>
            </a:r>
            <a:r>
              <a:rPr lang="en-GB" sz="2000" dirty="0">
                <a:solidFill>
                  <a:prstClr val="black">
                    <a:lumMod val="85000"/>
                    <a:lumOff val="15000"/>
                  </a:prstClr>
                </a:solidFill>
                <a:latin typeface="Segoe UI Historic" panose="020B0502040204020203" pitchFamily="34" charset="0"/>
                <a:ea typeface="Segoe UI Historic" panose="020B0502040204020203" pitchFamily="34" charset="0"/>
                <a:cs typeface="Segoe UI Historic" panose="020B0502040204020203" pitchFamily="34" charset="0"/>
              </a:rPr>
              <a:t> </a:t>
            </a:r>
          </a:p>
          <a:p>
            <a:pPr lvl="1" fontAlgn="auto">
              <a:spcAft>
                <a:spcPts val="0"/>
              </a:spcAft>
              <a:buFont typeface="Times New Roman" panose="02020603050405020304" pitchFamily="18" charset="0"/>
              <a:buChar char="−"/>
            </a:pPr>
            <a:endParaRPr kumimoji="0" lang="en-US" sz="2400" b="0" i="0" u="none" strike="noStrike" kern="1200" cap="none" spc="0" normalizeH="0" baseline="0" noProof="0" dirty="0">
              <a:ln>
                <a:noFill/>
              </a:ln>
              <a:solidFill>
                <a:prstClr val="black">
                  <a:lumMod val="75000"/>
                  <a:lumOff val="25000"/>
                </a:prst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63" name="Picture 62">
            <a:extLst>
              <a:ext uri="{FF2B5EF4-FFF2-40B4-BE49-F238E27FC236}">
                <a16:creationId xmlns:a16="http://schemas.microsoft.com/office/drawing/2014/main" id="{5CB54F67-A5AC-4895-BA5F-0B8A64191D4B}"/>
              </a:ext>
            </a:extLst>
          </p:cNvPr>
          <p:cNvPicPr>
            <a:picLocks noChangeAspect="1"/>
          </p:cNvPicPr>
          <p:nvPr/>
        </p:nvPicPr>
        <p:blipFill rotWithShape="1">
          <a:blip r:embed="rId5">
            <a:extLst>
              <a:ext uri="{28A0092B-C50C-407E-A947-70E740481C1C}">
                <a14:useLocalDpi xmlns:a14="http://schemas.microsoft.com/office/drawing/2010/main" val="0"/>
              </a:ext>
            </a:extLst>
          </a:blip>
          <a:srcRect l="7355" t="31017" r="8434"/>
          <a:stretch/>
        </p:blipFill>
        <p:spPr>
          <a:xfrm>
            <a:off x="734815" y="5625439"/>
            <a:ext cx="2598014" cy="689647"/>
          </a:xfrm>
          <a:prstGeom prst="rect">
            <a:avLst/>
          </a:prstGeom>
        </p:spPr>
      </p:pic>
      <p:pic>
        <p:nvPicPr>
          <p:cNvPr id="64" name="Picture 63">
            <a:extLst>
              <a:ext uri="{FF2B5EF4-FFF2-40B4-BE49-F238E27FC236}">
                <a16:creationId xmlns:a16="http://schemas.microsoft.com/office/drawing/2014/main" id="{A8234749-F31D-4A49-82DC-4078C0BCB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6437" y="4762669"/>
            <a:ext cx="1635179" cy="732169"/>
          </a:xfrm>
          <a:prstGeom prst="rect">
            <a:avLst/>
          </a:prstGeom>
        </p:spPr>
      </p:pic>
      <p:pic>
        <p:nvPicPr>
          <p:cNvPr id="65" name="Picture 64">
            <a:extLst>
              <a:ext uri="{FF2B5EF4-FFF2-40B4-BE49-F238E27FC236}">
                <a16:creationId xmlns:a16="http://schemas.microsoft.com/office/drawing/2014/main" id="{4210F717-86B1-480A-8BF6-F3CDBB72649A}"/>
              </a:ext>
            </a:extLst>
          </p:cNvPr>
          <p:cNvPicPr>
            <a:picLocks noChangeAspect="1"/>
          </p:cNvPicPr>
          <p:nvPr/>
        </p:nvPicPr>
        <p:blipFill rotWithShape="1">
          <a:blip r:embed="rId7">
            <a:extLst>
              <a:ext uri="{28A0092B-C50C-407E-A947-70E740481C1C}">
                <a14:useLocalDpi xmlns:a14="http://schemas.microsoft.com/office/drawing/2010/main" val="0"/>
              </a:ext>
            </a:extLst>
          </a:blip>
          <a:srcRect r="61065" b="52301"/>
          <a:stretch/>
        </p:blipFill>
        <p:spPr>
          <a:xfrm>
            <a:off x="5610544" y="5795929"/>
            <a:ext cx="1077473" cy="506841"/>
          </a:xfrm>
          <a:prstGeom prst="rect">
            <a:avLst/>
          </a:prstGeom>
        </p:spPr>
      </p:pic>
      <p:pic>
        <p:nvPicPr>
          <p:cNvPr id="66" name="Picture 65">
            <a:extLst>
              <a:ext uri="{FF2B5EF4-FFF2-40B4-BE49-F238E27FC236}">
                <a16:creationId xmlns:a16="http://schemas.microsoft.com/office/drawing/2014/main" id="{CF31D786-61C2-43AB-A7A5-85559DCE3E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88488" y="4385077"/>
            <a:ext cx="926832" cy="930968"/>
          </a:xfrm>
          <a:prstGeom prst="rect">
            <a:avLst/>
          </a:prstGeom>
        </p:spPr>
      </p:pic>
      <p:pic>
        <p:nvPicPr>
          <p:cNvPr id="67" name="Picture 66">
            <a:extLst>
              <a:ext uri="{FF2B5EF4-FFF2-40B4-BE49-F238E27FC236}">
                <a16:creationId xmlns:a16="http://schemas.microsoft.com/office/drawing/2014/main" id="{DFA44E3B-E912-439F-8805-F8635FD07E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36181" y="5625439"/>
            <a:ext cx="701464" cy="899905"/>
          </a:xfrm>
          <a:prstGeom prst="rect">
            <a:avLst/>
          </a:prstGeom>
        </p:spPr>
      </p:pic>
      <p:pic>
        <p:nvPicPr>
          <p:cNvPr id="68" name="Picture 67">
            <a:extLst>
              <a:ext uri="{FF2B5EF4-FFF2-40B4-BE49-F238E27FC236}">
                <a16:creationId xmlns:a16="http://schemas.microsoft.com/office/drawing/2014/main" id="{5491A298-7660-4774-9B7D-58E40D6767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12363" y="5413995"/>
            <a:ext cx="1175602" cy="1175600"/>
          </a:xfrm>
          <a:prstGeom prst="rect">
            <a:avLst/>
          </a:prstGeom>
        </p:spPr>
      </p:pic>
      <p:pic>
        <p:nvPicPr>
          <p:cNvPr id="69" name="Picture 68">
            <a:extLst>
              <a:ext uri="{FF2B5EF4-FFF2-40B4-BE49-F238E27FC236}">
                <a16:creationId xmlns:a16="http://schemas.microsoft.com/office/drawing/2014/main" id="{11923E91-FF4D-4E6B-B6CD-49ED96450F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54906" y="5782060"/>
            <a:ext cx="1233858" cy="533026"/>
          </a:xfrm>
          <a:prstGeom prst="rect">
            <a:avLst/>
          </a:prstGeom>
        </p:spPr>
      </p:pic>
      <p:pic>
        <p:nvPicPr>
          <p:cNvPr id="70" name="Picture 69">
            <a:extLst>
              <a:ext uri="{FF2B5EF4-FFF2-40B4-BE49-F238E27FC236}">
                <a16:creationId xmlns:a16="http://schemas.microsoft.com/office/drawing/2014/main" id="{988A38FC-DE94-43C0-A0F6-47745372650A}"/>
              </a:ext>
            </a:extLst>
          </p:cNvPr>
          <p:cNvPicPr>
            <a:picLocks noChangeAspect="1"/>
          </p:cNvPicPr>
          <p:nvPr/>
        </p:nvPicPr>
        <p:blipFill rotWithShape="1">
          <a:blip r:embed="rId12">
            <a:extLst>
              <a:ext uri="{28A0092B-C50C-407E-A947-70E740481C1C}">
                <a14:useLocalDpi xmlns:a14="http://schemas.microsoft.com/office/drawing/2010/main" val="0"/>
              </a:ext>
            </a:extLst>
          </a:blip>
          <a:srcRect t="27922" b="28580"/>
          <a:stretch/>
        </p:blipFill>
        <p:spPr>
          <a:xfrm>
            <a:off x="3561193" y="4696945"/>
            <a:ext cx="1905000" cy="828642"/>
          </a:xfrm>
          <a:prstGeom prst="rect">
            <a:avLst/>
          </a:prstGeom>
        </p:spPr>
      </p:pic>
      <p:pic>
        <p:nvPicPr>
          <p:cNvPr id="71" name="Picture 70">
            <a:extLst>
              <a:ext uri="{FF2B5EF4-FFF2-40B4-BE49-F238E27FC236}">
                <a16:creationId xmlns:a16="http://schemas.microsoft.com/office/drawing/2014/main" id="{5A951BC4-A20C-4249-ADF2-170000684CD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64029" y="5745929"/>
            <a:ext cx="1897434" cy="444080"/>
          </a:xfrm>
          <a:prstGeom prst="rect">
            <a:avLst/>
          </a:prstGeom>
        </p:spPr>
      </p:pic>
      <p:pic>
        <p:nvPicPr>
          <p:cNvPr id="72" name="Picture 71">
            <a:extLst>
              <a:ext uri="{FF2B5EF4-FFF2-40B4-BE49-F238E27FC236}">
                <a16:creationId xmlns:a16="http://schemas.microsoft.com/office/drawing/2014/main" id="{D21C620F-D1BC-4AD0-9B29-F0F12773BC75}"/>
              </a:ext>
            </a:extLst>
          </p:cNvPr>
          <p:cNvPicPr>
            <a:picLocks noChangeAspect="1"/>
          </p:cNvPicPr>
          <p:nvPr/>
        </p:nvPicPr>
        <p:blipFill rotWithShape="1">
          <a:blip r:embed="rId14">
            <a:extLst>
              <a:ext uri="{28A0092B-C50C-407E-A947-70E740481C1C}">
                <a14:useLocalDpi xmlns:a14="http://schemas.microsoft.com/office/drawing/2010/main" val="0"/>
              </a:ext>
            </a:extLst>
          </a:blip>
          <a:srcRect t="30362" b="32796"/>
          <a:stretch/>
        </p:blipFill>
        <p:spPr>
          <a:xfrm>
            <a:off x="7743898" y="4668374"/>
            <a:ext cx="2380415" cy="885783"/>
          </a:xfrm>
          <a:prstGeom prst="rect">
            <a:avLst/>
          </a:prstGeom>
        </p:spPr>
      </p:pic>
      <p:pic>
        <p:nvPicPr>
          <p:cNvPr id="73" name="Picture 72">
            <a:extLst>
              <a:ext uri="{FF2B5EF4-FFF2-40B4-BE49-F238E27FC236}">
                <a16:creationId xmlns:a16="http://schemas.microsoft.com/office/drawing/2014/main" id="{1AE08193-ABBF-41C4-BFB7-907210D2A517}"/>
              </a:ext>
            </a:extLst>
          </p:cNvPr>
          <p:cNvPicPr>
            <a:picLocks noChangeAspect="1"/>
          </p:cNvPicPr>
          <p:nvPr/>
        </p:nvPicPr>
        <p:blipFill rotWithShape="1">
          <a:blip r:embed="rId15">
            <a:extLst>
              <a:ext uri="{28A0092B-C50C-407E-A947-70E740481C1C}">
                <a14:useLocalDpi xmlns:a14="http://schemas.microsoft.com/office/drawing/2010/main" val="0"/>
              </a:ext>
            </a:extLst>
          </a:blip>
          <a:srcRect l="5704" t="25800" r="7065" b="24041"/>
          <a:stretch/>
        </p:blipFill>
        <p:spPr>
          <a:xfrm>
            <a:off x="689267" y="4609866"/>
            <a:ext cx="2160242" cy="764426"/>
          </a:xfrm>
          <a:prstGeom prst="rect">
            <a:avLst/>
          </a:prstGeom>
        </p:spPr>
      </p:pic>
    </p:spTree>
    <p:extLst>
      <p:ext uri="{BB962C8B-B14F-4D97-AF65-F5344CB8AC3E}">
        <p14:creationId xmlns:p14="http://schemas.microsoft.com/office/powerpoint/2010/main" val="2359460549"/>
      </p:ext>
    </p:extLst>
  </p:cSld>
  <p:clrMapOvr>
    <a:masterClrMapping/>
  </p:clrMapOvr>
  <mc:AlternateContent xmlns:mc="http://schemas.openxmlformats.org/markup-compatibility/2006" xmlns:p14="http://schemas.microsoft.com/office/powerpoint/2010/main">
    <mc:Choice Requires="p14">
      <p:transition spd="slow" p14:dur="2000" advTm="54310"/>
    </mc:Choice>
    <mc:Fallback xmlns="">
      <p:transition spd="slow" advTm="5431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2">
            <a:extLst>
              <a:ext uri="{FF2B5EF4-FFF2-40B4-BE49-F238E27FC236}">
                <a16:creationId xmlns:a16="http://schemas.microsoft.com/office/drawing/2014/main" id="{7BBED12D-700E-4E47-BB2C-340488B795A0}"/>
              </a:ext>
            </a:extLst>
          </p:cNvPr>
          <p:cNvSpPr>
            <a:spLocks noGrp="1" noChangeArrowheads="1"/>
          </p:cNvSpPr>
          <p:nvPr>
            <p:ph type="title"/>
          </p:nvPr>
        </p:nvSpPr>
        <p:spPr>
          <a:xfrm>
            <a:off x="1919536" y="116632"/>
            <a:ext cx="9577064" cy="658812"/>
          </a:xfrm>
        </p:spPr>
        <p:txBody>
          <a:bodyPr/>
          <a:lstStyle/>
          <a:p>
            <a:pPr eaLnBrk="1" hangingPunct="1">
              <a:lnSpc>
                <a:spcPct val="100000"/>
              </a:lnSpc>
            </a:pPr>
            <a:r>
              <a:rPr lang="en-US" altLang="en-US" sz="2800" b="0" dirty="0">
                <a:solidFill>
                  <a:srgbClr val="800000"/>
                </a:solidFill>
                <a:latin typeface="Arial" panose="020B0604020202020204" pitchFamily="34" charset="0"/>
                <a:ea typeface="ＭＳ Ｐゴシック" pitchFamily="34" charset="-128"/>
                <a:cs typeface="Arial" panose="020B0604020202020204" pitchFamily="34" charset="0"/>
              </a:rPr>
              <a:t>ASCLEPIOS Demonstrators</a:t>
            </a:r>
            <a:br>
              <a:rPr lang="en-US" altLang="en-US" sz="2800" b="0" dirty="0">
                <a:solidFill>
                  <a:srgbClr val="800000"/>
                </a:solidFill>
                <a:latin typeface="Arial" panose="020B0604020202020204" pitchFamily="34" charset="0"/>
                <a:ea typeface="ＭＳ Ｐゴシック" pitchFamily="34" charset="-128"/>
                <a:cs typeface="Arial" panose="020B0604020202020204" pitchFamily="34" charset="0"/>
              </a:rPr>
            </a:br>
            <a:endParaRPr lang="en-US" altLang="en-US" sz="2800" b="0" dirty="0">
              <a:solidFill>
                <a:srgbClr val="800000"/>
              </a:solidFill>
              <a:ea typeface="ＭＳ Ｐゴシック" pitchFamily="34" charset="-128"/>
            </a:endParaRPr>
          </a:p>
        </p:txBody>
      </p:sp>
      <p:sp>
        <p:nvSpPr>
          <p:cNvPr id="62" name="AutoShape 12" descr="Image result for laptop">
            <a:extLst>
              <a:ext uri="{FF2B5EF4-FFF2-40B4-BE49-F238E27FC236}">
                <a16:creationId xmlns:a16="http://schemas.microsoft.com/office/drawing/2014/main" id="{8EBC7D93-F1BE-4D0F-A7A3-2D71FB950A66}"/>
              </a:ext>
            </a:extLst>
          </p:cNvPr>
          <p:cNvSpPr>
            <a:spLocks noChangeAspect="1" noChangeArrowheads="1"/>
          </p:cNvSpPr>
          <p:nvPr/>
        </p:nvSpPr>
        <p:spPr bwMode="auto">
          <a:xfrm>
            <a:off x="3282542" y="404664"/>
            <a:ext cx="328122" cy="4244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Palatino Linotype"/>
              <a:ea typeface="+mn-ea"/>
              <a:cs typeface="+mn-cs"/>
            </a:endParaRPr>
          </a:p>
        </p:txBody>
      </p:sp>
      <p:pic>
        <p:nvPicPr>
          <p:cNvPr id="63" name="Picture 62">
            <a:extLst>
              <a:ext uri="{FF2B5EF4-FFF2-40B4-BE49-F238E27FC236}">
                <a16:creationId xmlns:a16="http://schemas.microsoft.com/office/drawing/2014/main" id="{7AD8B400-70A9-4F8C-AE6B-FF9F5052C975}"/>
              </a:ext>
            </a:extLst>
          </p:cNvPr>
          <p:cNvPicPr>
            <a:picLocks noChangeAspect="1"/>
          </p:cNvPicPr>
          <p:nvPr/>
        </p:nvPicPr>
        <p:blipFill rotWithShape="1">
          <a:blip r:embed="rId3">
            <a:extLst>
              <a:ext uri="{28A0092B-C50C-407E-A947-70E740481C1C}">
                <a14:useLocalDpi xmlns:a14="http://schemas.microsoft.com/office/drawing/2010/main" val="0"/>
              </a:ext>
            </a:extLst>
          </a:blip>
          <a:srcRect l="7355" t="31017" r="8434"/>
          <a:stretch/>
        </p:blipFill>
        <p:spPr>
          <a:xfrm>
            <a:off x="1127448" y="6162802"/>
            <a:ext cx="2598014" cy="689647"/>
          </a:xfrm>
          <a:prstGeom prst="rect">
            <a:avLst/>
          </a:prstGeom>
        </p:spPr>
      </p:pic>
      <p:pic>
        <p:nvPicPr>
          <p:cNvPr id="64" name="Picture 63">
            <a:extLst>
              <a:ext uri="{FF2B5EF4-FFF2-40B4-BE49-F238E27FC236}">
                <a16:creationId xmlns:a16="http://schemas.microsoft.com/office/drawing/2014/main" id="{7B1B91DC-B45B-47F3-B27D-DC5A25E1F7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7783" y="6081207"/>
            <a:ext cx="1635179" cy="732169"/>
          </a:xfrm>
          <a:prstGeom prst="rect">
            <a:avLst/>
          </a:prstGeom>
        </p:spPr>
      </p:pic>
      <p:pic>
        <p:nvPicPr>
          <p:cNvPr id="65" name="Picture 64">
            <a:extLst>
              <a:ext uri="{FF2B5EF4-FFF2-40B4-BE49-F238E27FC236}">
                <a16:creationId xmlns:a16="http://schemas.microsoft.com/office/drawing/2014/main" id="{3DA42E6F-E705-4C71-B7CB-53BFEE785027}"/>
              </a:ext>
            </a:extLst>
          </p:cNvPr>
          <p:cNvPicPr>
            <a:picLocks noChangeAspect="1"/>
          </p:cNvPicPr>
          <p:nvPr/>
        </p:nvPicPr>
        <p:blipFill rotWithShape="1">
          <a:blip r:embed="rId5">
            <a:extLst>
              <a:ext uri="{28A0092B-C50C-407E-A947-70E740481C1C}">
                <a14:useLocalDpi xmlns:a14="http://schemas.microsoft.com/office/drawing/2010/main" val="0"/>
              </a:ext>
            </a:extLst>
          </a:blip>
          <a:srcRect r="61065" b="52301"/>
          <a:stretch/>
        </p:blipFill>
        <p:spPr>
          <a:xfrm>
            <a:off x="6881738" y="6265662"/>
            <a:ext cx="1077473" cy="506841"/>
          </a:xfrm>
          <a:prstGeom prst="rect">
            <a:avLst/>
          </a:prstGeom>
        </p:spPr>
      </p:pic>
      <p:pic>
        <p:nvPicPr>
          <p:cNvPr id="66" name="Picture 65">
            <a:extLst>
              <a:ext uri="{FF2B5EF4-FFF2-40B4-BE49-F238E27FC236}">
                <a16:creationId xmlns:a16="http://schemas.microsoft.com/office/drawing/2014/main" id="{378B229F-F32C-4D18-8177-FB1E62F49BBC}"/>
              </a:ext>
            </a:extLst>
          </p:cNvPr>
          <p:cNvPicPr>
            <a:picLocks noChangeAspect="1"/>
          </p:cNvPicPr>
          <p:nvPr/>
        </p:nvPicPr>
        <p:blipFill rotWithShape="1">
          <a:blip r:embed="rId6">
            <a:extLst>
              <a:ext uri="{28A0092B-C50C-407E-A947-70E740481C1C}">
                <a14:useLocalDpi xmlns:a14="http://schemas.microsoft.com/office/drawing/2010/main" val="0"/>
              </a:ext>
            </a:extLst>
          </a:blip>
          <a:srcRect t="30362" b="32796"/>
          <a:stretch/>
        </p:blipFill>
        <p:spPr>
          <a:xfrm>
            <a:off x="9260201" y="5999601"/>
            <a:ext cx="2380415" cy="885783"/>
          </a:xfrm>
          <a:prstGeom prst="rect">
            <a:avLst/>
          </a:prstGeom>
        </p:spPr>
      </p:pic>
      <p:cxnSp>
        <p:nvCxnSpPr>
          <p:cNvPr id="67" name="Ευθεία γραμμή σύνδεσης 17">
            <a:extLst>
              <a:ext uri="{FF2B5EF4-FFF2-40B4-BE49-F238E27FC236}">
                <a16:creationId xmlns:a16="http://schemas.microsoft.com/office/drawing/2014/main" id="{F7E22867-49B5-4449-856D-430419619735}"/>
              </a:ext>
            </a:extLst>
          </p:cNvPr>
          <p:cNvCxnSpPr>
            <a:cxnSpLocks/>
          </p:cNvCxnSpPr>
          <p:nvPr/>
        </p:nvCxnSpPr>
        <p:spPr>
          <a:xfrm>
            <a:off x="4367808" y="1844824"/>
            <a:ext cx="0" cy="4176464"/>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cxnSp>
        <p:nvCxnSpPr>
          <p:cNvPr id="68" name="Ευθεία γραμμή σύνδεσης 17">
            <a:extLst>
              <a:ext uri="{FF2B5EF4-FFF2-40B4-BE49-F238E27FC236}">
                <a16:creationId xmlns:a16="http://schemas.microsoft.com/office/drawing/2014/main" id="{6D254DC7-E9A6-461B-9F40-A0F9A6473993}"/>
              </a:ext>
            </a:extLst>
          </p:cNvPr>
          <p:cNvCxnSpPr>
            <a:cxnSpLocks/>
          </p:cNvCxnSpPr>
          <p:nvPr/>
        </p:nvCxnSpPr>
        <p:spPr>
          <a:xfrm>
            <a:off x="8328248" y="1844824"/>
            <a:ext cx="0" cy="4176464"/>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sp>
        <p:nvSpPr>
          <p:cNvPr id="69" name="Rectangle 68">
            <a:extLst>
              <a:ext uri="{FF2B5EF4-FFF2-40B4-BE49-F238E27FC236}">
                <a16:creationId xmlns:a16="http://schemas.microsoft.com/office/drawing/2014/main" id="{AEC58FBC-13D9-4BA4-B78E-BE8B240C26D8}"/>
              </a:ext>
            </a:extLst>
          </p:cNvPr>
          <p:cNvSpPr/>
          <p:nvPr/>
        </p:nvSpPr>
        <p:spPr>
          <a:xfrm>
            <a:off x="1515072" y="826596"/>
            <a:ext cx="2309341" cy="802204"/>
          </a:xfrm>
          <a:prstGeom prst="rect">
            <a:avLst/>
          </a:prstGeom>
          <a:solidFill>
            <a:srgbClr val="2683C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Stroke Acute Care</a:t>
            </a:r>
            <a:endParaRPr kumimoji="0" lang="LID4096"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70" name="Rectangle 69">
            <a:extLst>
              <a:ext uri="{FF2B5EF4-FFF2-40B4-BE49-F238E27FC236}">
                <a16:creationId xmlns:a16="http://schemas.microsoft.com/office/drawing/2014/main" id="{5F98F6F3-A255-4D0B-A15A-D30CE38E8AF5}"/>
              </a:ext>
            </a:extLst>
          </p:cNvPr>
          <p:cNvSpPr/>
          <p:nvPr/>
        </p:nvSpPr>
        <p:spPr>
          <a:xfrm>
            <a:off x="5451920" y="826596"/>
            <a:ext cx="2309341" cy="802204"/>
          </a:xfrm>
          <a:prstGeom prst="rect">
            <a:avLst/>
          </a:prstGeom>
          <a:solidFill>
            <a:srgbClr val="2683C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In- and Outpatient Sleep Medicine</a:t>
            </a:r>
            <a:endParaRPr kumimoji="0" lang="LID4096"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71" name="Rectangle 70">
            <a:extLst>
              <a:ext uri="{FF2B5EF4-FFF2-40B4-BE49-F238E27FC236}">
                <a16:creationId xmlns:a16="http://schemas.microsoft.com/office/drawing/2014/main" id="{B4892239-A9CD-4442-B4FD-8A52C05F6D9C}"/>
              </a:ext>
            </a:extLst>
          </p:cNvPr>
          <p:cNvSpPr/>
          <p:nvPr/>
        </p:nvSpPr>
        <p:spPr>
          <a:xfrm>
            <a:off x="8832305" y="826596"/>
            <a:ext cx="3024335" cy="802204"/>
          </a:xfrm>
          <a:prstGeom prst="rect">
            <a:avLst/>
          </a:prstGeom>
          <a:solidFill>
            <a:srgbClr val="2683C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Monitoring and Benchmarking of Antibiotic Prescription</a:t>
            </a:r>
            <a:endParaRPr kumimoji="0" lang="LID4096"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72" name="Shape 173">
            <a:extLst>
              <a:ext uri="{FF2B5EF4-FFF2-40B4-BE49-F238E27FC236}">
                <a16:creationId xmlns:a16="http://schemas.microsoft.com/office/drawing/2014/main" id="{EE2462B2-9185-4113-894E-693DB2002F73}"/>
              </a:ext>
            </a:extLst>
          </p:cNvPr>
          <p:cNvSpPr txBox="1">
            <a:spLocks/>
          </p:cNvSpPr>
          <p:nvPr/>
        </p:nvSpPr>
        <p:spPr>
          <a:xfrm>
            <a:off x="695401" y="1672547"/>
            <a:ext cx="3613815" cy="4738480"/>
          </a:xfrm>
          <a:prstGeom prst="rect">
            <a:avLst/>
          </a:prstGeom>
        </p:spPr>
        <p:txBody>
          <a:bodyPr vert="horz" lIns="91440" tIns="45720" rIns="91440" bIns="45720" numCol="1"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lumMod val="85000"/>
                    <a:lumOff val="15000"/>
                  </a:schemeClr>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85000"/>
                    <a:lumOff val="15000"/>
                  </a:schemeClr>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lumMod val="85000"/>
                    <a:lumOff val="15000"/>
                  </a:schemeClr>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lumMod val="85000"/>
                    <a:lumOff val="15000"/>
                  </a:schemeClr>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342900" marR="0" lvl="0" indent="-342900" algn="l" defTabSz="914400" rtl="0" eaLnBrk="1" fontAlgn="auto" latinLnBrk="0" hangingPunct="1">
              <a:lnSpc>
                <a:spcPct val="100000"/>
              </a:lnSpc>
              <a:spcBef>
                <a:spcPts val="400"/>
              </a:spcBef>
              <a:spcAft>
                <a:spcPts val="0"/>
              </a:spcAft>
              <a:buClr>
                <a:srgbClr val="2683C6"/>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EMRs on </a:t>
            </a:r>
            <a:r>
              <a:rPr kumimoji="0" lang="en-US"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secure cloud </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infrastructure</a:t>
            </a:r>
            <a:endParaRPr kumimoji="0" lang="en-US"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endParaRPr>
          </a:p>
          <a:p>
            <a:pPr marL="342900" marR="0" lvl="0" indent="-342900" algn="l" defTabSz="914400" rtl="0" eaLnBrk="1" fontAlgn="auto" latinLnBrk="0" hangingPunct="1">
              <a:lnSpc>
                <a:spcPct val="100000"/>
              </a:lnSpc>
              <a:spcBef>
                <a:spcPts val="400"/>
              </a:spcBef>
              <a:spcAft>
                <a:spcPts val="0"/>
              </a:spcAft>
              <a:buClr>
                <a:srgbClr val="2683C6"/>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Attribute-based encryption for </a:t>
            </a:r>
            <a:r>
              <a:rPr kumimoji="0" lang="en-US"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dynamic data access authorization </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and</a:t>
            </a:r>
            <a:r>
              <a:rPr kumimoji="0" lang="en-US"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 revocation </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to patient information during the acute phase</a:t>
            </a:r>
          </a:p>
          <a:p>
            <a:pPr marL="342900" marR="0" lvl="0" indent="-342900" algn="l" defTabSz="914400" rtl="0" eaLnBrk="1" fontAlgn="auto" latinLnBrk="0" hangingPunct="1">
              <a:lnSpc>
                <a:spcPct val="100000"/>
              </a:lnSpc>
              <a:spcBef>
                <a:spcPts val="400"/>
              </a:spcBef>
              <a:spcAft>
                <a:spcPts val="0"/>
              </a:spcAft>
              <a:buClr>
                <a:srgbClr val="2683C6"/>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Privacy-preserving machine-learning for </a:t>
            </a:r>
            <a:r>
              <a:rPr kumimoji="0" lang="en-US"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predictive models</a:t>
            </a:r>
          </a:p>
          <a:p>
            <a:pPr marL="342900" marR="0" lvl="0" indent="-342900" algn="l" defTabSz="914400" rtl="0" eaLnBrk="1" fontAlgn="auto" latinLnBrk="0" hangingPunct="1">
              <a:lnSpc>
                <a:spcPct val="100000"/>
              </a:lnSpc>
              <a:spcBef>
                <a:spcPts val="400"/>
              </a:spcBef>
              <a:spcAft>
                <a:spcPts val="0"/>
              </a:spcAft>
              <a:buClr>
                <a:srgbClr val="2683C6"/>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lumMod val="85000"/>
                    <a:lumOff val="15000"/>
                  </a:prstClr>
                </a:solidFill>
                <a:effectLst/>
                <a:uLnTx/>
                <a:uFillTx/>
                <a:latin typeface="Calibri" panose="020F0502020204030204" pitchFamily="34" charset="0"/>
                <a:ea typeface="+mn-ea"/>
                <a:cs typeface="+mn-cs"/>
              </a:rPr>
              <a:t>Flexible </a:t>
            </a:r>
            <a:r>
              <a:rPr kumimoji="0" lang="en-US" sz="1600" b="1" i="0" u="none" strike="noStrike" kern="1200" cap="none" spc="0" normalizeH="0" baseline="0" noProof="0" dirty="0">
                <a:ln>
                  <a:noFill/>
                </a:ln>
                <a:solidFill>
                  <a:prstClr val="black">
                    <a:lumMod val="85000"/>
                    <a:lumOff val="15000"/>
                  </a:prstClr>
                </a:solidFill>
                <a:effectLst/>
                <a:uLnTx/>
                <a:uFillTx/>
                <a:latin typeface="Calibri" panose="020F0502020204030204" pitchFamily="34" charset="0"/>
                <a:ea typeface="+mn-ea"/>
                <a:cs typeface="+mn-cs"/>
              </a:rPr>
              <a:t>access control </a:t>
            </a:r>
            <a:r>
              <a:rPr kumimoji="0" lang="en-US" sz="1600" b="0" i="0" u="none" strike="noStrike" kern="1200" cap="none" spc="0" normalizeH="0" baseline="0" noProof="0" dirty="0">
                <a:ln>
                  <a:noFill/>
                </a:ln>
                <a:solidFill>
                  <a:prstClr val="black">
                    <a:lumMod val="85000"/>
                    <a:lumOff val="15000"/>
                  </a:prstClr>
                </a:solidFill>
                <a:effectLst/>
                <a:uLnTx/>
                <a:uFillTx/>
                <a:latin typeface="Calibri" panose="020F0502020204030204" pitchFamily="34" charset="0"/>
                <a:ea typeface="+mn-ea"/>
                <a:cs typeface="+mn-cs"/>
              </a:rPr>
              <a:t>and privacy-preserving techniques for data sharing in </a:t>
            </a:r>
            <a:r>
              <a:rPr kumimoji="0" lang="en-US" sz="1600" b="1" i="0" u="none" strike="noStrike" kern="1200" cap="none" spc="0" normalizeH="0" baseline="0" noProof="0" dirty="0">
                <a:ln>
                  <a:noFill/>
                </a:ln>
                <a:solidFill>
                  <a:prstClr val="black">
                    <a:lumMod val="85000"/>
                    <a:lumOff val="15000"/>
                  </a:prstClr>
                </a:solidFill>
                <a:effectLst/>
                <a:uLnTx/>
                <a:uFillTx/>
                <a:latin typeface="Calibri" panose="020F0502020204030204" pitchFamily="34" charset="0"/>
                <a:ea typeface="+mn-ea"/>
                <a:cs typeface="+mn-cs"/>
              </a:rPr>
              <a:t>research</a:t>
            </a:r>
          </a:p>
        </p:txBody>
      </p:sp>
      <p:sp>
        <p:nvSpPr>
          <p:cNvPr id="73" name="Shape 173">
            <a:extLst>
              <a:ext uri="{FF2B5EF4-FFF2-40B4-BE49-F238E27FC236}">
                <a16:creationId xmlns:a16="http://schemas.microsoft.com/office/drawing/2014/main" id="{782C15F4-D9B4-4368-86B0-5E1DB687F865}"/>
              </a:ext>
            </a:extLst>
          </p:cNvPr>
          <p:cNvSpPr txBox="1">
            <a:spLocks/>
          </p:cNvSpPr>
          <p:nvPr/>
        </p:nvSpPr>
        <p:spPr>
          <a:xfrm>
            <a:off x="4493082" y="1672547"/>
            <a:ext cx="3776668" cy="3484645"/>
          </a:xfrm>
          <a:prstGeom prst="rect">
            <a:avLst/>
          </a:prstGeom>
        </p:spPr>
        <p:txBody>
          <a:bodyPr vert="horz" lIns="91440" tIns="45720" rIns="91440" bIns="45720" numCol="1"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lumMod val="85000"/>
                    <a:lumOff val="15000"/>
                  </a:schemeClr>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85000"/>
                    <a:lumOff val="15000"/>
                  </a:schemeClr>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lumMod val="85000"/>
                    <a:lumOff val="15000"/>
                  </a:schemeClr>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lumMod val="85000"/>
                    <a:lumOff val="15000"/>
                  </a:schemeClr>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342900" marR="0" lvl="0" indent="-342900" algn="l" defTabSz="914400" rtl="0" eaLnBrk="1" fontAlgn="auto" latinLnBrk="0" hangingPunct="1">
              <a:lnSpc>
                <a:spcPct val="100000"/>
              </a:lnSpc>
              <a:spcBef>
                <a:spcPts val="0"/>
              </a:spcBef>
              <a:spcAft>
                <a:spcPts val="400"/>
              </a:spcAft>
              <a:buClr>
                <a:srgbClr val="2683C6"/>
              </a:buClr>
              <a:buSzTx/>
              <a:buFont typeface="Wingdings" panose="05000000000000000000" pitchFamily="2" charset="2"/>
              <a:buChar char="§"/>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Extension</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 of collaboration platform developed by CBMI</a:t>
            </a:r>
          </a:p>
          <a:p>
            <a:pPr marL="342900" marR="0" lvl="0" indent="-342900" algn="l" defTabSz="914400" rtl="0" eaLnBrk="1" fontAlgn="auto" latinLnBrk="0" hangingPunct="1">
              <a:lnSpc>
                <a:spcPct val="100000"/>
              </a:lnSpc>
              <a:spcBef>
                <a:spcPts val="0"/>
              </a:spcBef>
              <a:spcAft>
                <a:spcPts val="400"/>
              </a:spcAft>
              <a:buClr>
                <a:srgbClr val="2683C6"/>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Facilitate quality control and </a:t>
            </a:r>
            <a:r>
              <a:rPr kumimoji="0" lang="en-US"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analysis</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 of bio-signal data </a:t>
            </a:r>
            <a:r>
              <a:rPr kumimoji="0" lang="en-US"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on cloud infrastructure</a:t>
            </a:r>
            <a:endPar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endParaRPr>
          </a:p>
          <a:p>
            <a:pPr marL="342900" marR="0" lvl="0" indent="-342900" algn="l" defTabSz="914400" rtl="0" eaLnBrk="1" fontAlgn="auto" latinLnBrk="0" hangingPunct="1">
              <a:lnSpc>
                <a:spcPct val="100000"/>
              </a:lnSpc>
              <a:spcBef>
                <a:spcPts val="0"/>
              </a:spcBef>
              <a:spcAft>
                <a:spcPts val="400"/>
              </a:spcAft>
              <a:buClr>
                <a:srgbClr val="2683C6"/>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Direct </a:t>
            </a:r>
            <a:r>
              <a:rPr kumimoji="0" lang="en-US"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communication</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 between different actors (patients, technical &amp; medical staff, physicians, researchers)</a:t>
            </a:r>
          </a:p>
          <a:p>
            <a:pPr marL="342900" marR="0" lvl="0" indent="-342900" algn="l" defTabSz="914400" rtl="0" eaLnBrk="1" fontAlgn="auto" latinLnBrk="0" hangingPunct="1">
              <a:lnSpc>
                <a:spcPct val="100000"/>
              </a:lnSpc>
              <a:spcBef>
                <a:spcPts val="0"/>
              </a:spcBef>
              <a:spcAft>
                <a:spcPts val="400"/>
              </a:spcAft>
              <a:buClr>
                <a:srgbClr val="2683C6"/>
              </a:buClr>
              <a:buSzTx/>
              <a:buFont typeface="Wingdings" panose="05000000000000000000" pitchFamily="2" charset="2"/>
              <a:buChar char="§"/>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Fine-grained data access</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 policies for patient-related data</a:t>
            </a:r>
          </a:p>
        </p:txBody>
      </p:sp>
      <p:sp>
        <p:nvSpPr>
          <p:cNvPr id="74" name="Shape 173">
            <a:extLst>
              <a:ext uri="{FF2B5EF4-FFF2-40B4-BE49-F238E27FC236}">
                <a16:creationId xmlns:a16="http://schemas.microsoft.com/office/drawing/2014/main" id="{18E04D6D-A43C-4E32-87B7-23733DE0A87D}"/>
              </a:ext>
            </a:extLst>
          </p:cNvPr>
          <p:cNvSpPr txBox="1">
            <a:spLocks/>
          </p:cNvSpPr>
          <p:nvPr/>
        </p:nvSpPr>
        <p:spPr>
          <a:xfrm>
            <a:off x="8463267" y="1628800"/>
            <a:ext cx="3681405" cy="4738480"/>
          </a:xfrm>
          <a:prstGeom prst="rect">
            <a:avLst/>
          </a:prstGeom>
        </p:spPr>
        <p:txBody>
          <a:bodyPr vert="horz" lIns="91440" tIns="45720" rIns="91440" bIns="45720" numCol="1"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85000"/>
                    <a:lumOff val="15000"/>
                  </a:schemeClr>
                </a:solidFill>
                <a:latin typeface="Calibri" panose="020F0502020204030204" pitchFamily="34" charset="0"/>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lumMod val="85000"/>
                    <a:lumOff val="15000"/>
                  </a:schemeClr>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85000"/>
                    <a:lumOff val="15000"/>
                  </a:schemeClr>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lumMod val="85000"/>
                    <a:lumOff val="15000"/>
                  </a:schemeClr>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lumMod val="85000"/>
                    <a:lumOff val="15000"/>
                  </a:schemeClr>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342900" marR="0" lvl="0" indent="-342900" algn="l" defTabSz="914400" rtl="0" eaLnBrk="1" fontAlgn="auto" latinLnBrk="0" hangingPunct="1">
              <a:lnSpc>
                <a:spcPct val="100000"/>
              </a:lnSpc>
              <a:spcBef>
                <a:spcPts val="400"/>
              </a:spcBef>
              <a:spcAft>
                <a:spcPts val="0"/>
              </a:spcAft>
              <a:buClr>
                <a:srgbClr val="2683C6"/>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Privacy-preserving statistical computations for improved </a:t>
            </a:r>
            <a:r>
              <a:rPr kumimoji="0" lang="en-US"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security and privacy </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of GPs </a:t>
            </a:r>
          </a:p>
          <a:p>
            <a:pPr marL="342900" marR="0" lvl="0" indent="-342900" algn="l" defTabSz="914400" rtl="0" eaLnBrk="1" fontAlgn="auto" latinLnBrk="0" hangingPunct="1">
              <a:lnSpc>
                <a:spcPct val="100000"/>
              </a:lnSpc>
              <a:spcBef>
                <a:spcPts val="400"/>
              </a:spcBef>
              <a:spcAft>
                <a:spcPts val="0"/>
              </a:spcAft>
              <a:buClr>
                <a:srgbClr val="2683C6"/>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Searchable encryption for </a:t>
            </a:r>
            <a:r>
              <a:rPr kumimoji="0" lang="en-US"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sub-dataset</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 </a:t>
            </a:r>
            <a:r>
              <a:rPr kumimoji="0" lang="en-US"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querying</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 and functional encryption for</a:t>
            </a:r>
            <a:r>
              <a:rPr kumimoji="0" lang="en-US"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 statistical computations</a:t>
            </a:r>
          </a:p>
          <a:p>
            <a:pPr marL="342900" marR="0" lvl="0" indent="-342900" algn="l" defTabSz="914400" rtl="0" eaLnBrk="1" fontAlgn="auto" latinLnBrk="0" hangingPunct="1">
              <a:lnSpc>
                <a:spcPct val="100000"/>
              </a:lnSpc>
              <a:spcBef>
                <a:spcPts val="400"/>
              </a:spcBef>
              <a:spcAft>
                <a:spcPts val="0"/>
              </a:spcAft>
              <a:buClr>
                <a:srgbClr val="2683C6"/>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Implementation of </a:t>
            </a:r>
            <a:r>
              <a:rPr kumimoji="0" lang="en-US"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data access policies</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 and better </a:t>
            </a:r>
            <a:r>
              <a:rPr kumimoji="0" lang="en-US"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access control </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on data for GPs and patients</a:t>
            </a:r>
          </a:p>
        </p:txBody>
      </p:sp>
      <p:pic>
        <p:nvPicPr>
          <p:cNvPr id="75" name="Picture 74">
            <a:extLst>
              <a:ext uri="{FF2B5EF4-FFF2-40B4-BE49-F238E27FC236}">
                <a16:creationId xmlns:a16="http://schemas.microsoft.com/office/drawing/2014/main" id="{94A6DDA1-BCD9-4FFC-9420-8B61D5D437B9}"/>
              </a:ext>
            </a:extLst>
          </p:cNvPr>
          <p:cNvPicPr>
            <a:picLocks noChangeAspect="1"/>
          </p:cNvPicPr>
          <p:nvPr/>
        </p:nvPicPr>
        <p:blipFill>
          <a:blip r:embed="rId7"/>
          <a:stretch>
            <a:fillRect/>
          </a:stretch>
        </p:blipFill>
        <p:spPr>
          <a:xfrm>
            <a:off x="5206987" y="4347529"/>
            <a:ext cx="2380415" cy="1787342"/>
          </a:xfrm>
          <a:prstGeom prst="rect">
            <a:avLst/>
          </a:prstGeom>
        </p:spPr>
      </p:pic>
      <p:pic>
        <p:nvPicPr>
          <p:cNvPr id="76" name="Picture 75">
            <a:extLst>
              <a:ext uri="{FF2B5EF4-FFF2-40B4-BE49-F238E27FC236}">
                <a16:creationId xmlns:a16="http://schemas.microsoft.com/office/drawing/2014/main" id="{0BB46B93-DBF6-4DAD-BF48-0A2D256045DF}"/>
              </a:ext>
            </a:extLst>
          </p:cNvPr>
          <p:cNvPicPr>
            <a:picLocks noChangeAspect="1"/>
          </p:cNvPicPr>
          <p:nvPr/>
        </p:nvPicPr>
        <p:blipFill rotWithShape="1">
          <a:blip r:embed="rId8"/>
          <a:srcRect l="-1460" r="866" b="13330"/>
          <a:stretch/>
        </p:blipFill>
        <p:spPr>
          <a:xfrm>
            <a:off x="1127448" y="4365992"/>
            <a:ext cx="2811400" cy="1809317"/>
          </a:xfrm>
          <a:prstGeom prst="rect">
            <a:avLst/>
          </a:prstGeom>
        </p:spPr>
      </p:pic>
      <p:pic>
        <p:nvPicPr>
          <p:cNvPr id="77" name="Picture 2" descr="Does What You Eat Affect Antibiotic Effectiveness?">
            <a:extLst>
              <a:ext uri="{FF2B5EF4-FFF2-40B4-BE49-F238E27FC236}">
                <a16:creationId xmlns:a16="http://schemas.microsoft.com/office/drawing/2014/main" id="{CAB225FA-6482-43CD-8B10-90D9E5221C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9095" y="4384876"/>
            <a:ext cx="2571521" cy="170033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943CD870-E088-418F-8D61-9F7FC737F1DF}"/>
              </a:ext>
            </a:extLst>
          </p:cNvPr>
          <p:cNvPicPr>
            <a:picLocks noChangeAspect="1"/>
          </p:cNvPicPr>
          <p:nvPr/>
        </p:nvPicPr>
        <p:blipFill>
          <a:blip r:embed="rId10"/>
          <a:stretch>
            <a:fillRect/>
          </a:stretch>
        </p:blipFill>
        <p:spPr>
          <a:xfrm>
            <a:off x="11352584" y="79525"/>
            <a:ext cx="792088" cy="648981"/>
          </a:xfrm>
          <a:prstGeom prst="rect">
            <a:avLst/>
          </a:prstGeom>
        </p:spPr>
      </p:pic>
    </p:spTree>
    <p:extLst>
      <p:ext uri="{BB962C8B-B14F-4D97-AF65-F5344CB8AC3E}">
        <p14:creationId xmlns:p14="http://schemas.microsoft.com/office/powerpoint/2010/main" val="2683037003"/>
      </p:ext>
    </p:extLst>
  </p:cSld>
  <p:clrMapOvr>
    <a:masterClrMapping/>
  </p:clrMapOvr>
  <mc:AlternateContent xmlns:mc="http://schemas.openxmlformats.org/markup-compatibility/2006" xmlns:p14="http://schemas.microsoft.com/office/powerpoint/2010/main">
    <mc:Choice Requires="p14">
      <p:transition spd="slow" p14:dur="2000" advTm="54310"/>
    </mc:Choice>
    <mc:Fallback xmlns="">
      <p:transition spd="slow" advTm="5431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2">
            <a:extLst>
              <a:ext uri="{FF2B5EF4-FFF2-40B4-BE49-F238E27FC236}">
                <a16:creationId xmlns:a16="http://schemas.microsoft.com/office/drawing/2014/main" id="{7BBED12D-700E-4E47-BB2C-340488B795A0}"/>
              </a:ext>
            </a:extLst>
          </p:cNvPr>
          <p:cNvSpPr>
            <a:spLocks noGrp="1" noChangeArrowheads="1"/>
          </p:cNvSpPr>
          <p:nvPr>
            <p:ph type="title"/>
          </p:nvPr>
        </p:nvSpPr>
        <p:spPr>
          <a:xfrm>
            <a:off x="1919536" y="116632"/>
            <a:ext cx="9577064" cy="658812"/>
          </a:xfrm>
        </p:spPr>
        <p:txBody>
          <a:bodyPr/>
          <a:lstStyle/>
          <a:p>
            <a:pPr eaLnBrk="1" hangingPunct="1">
              <a:lnSpc>
                <a:spcPct val="100000"/>
              </a:lnSpc>
            </a:pPr>
            <a:r>
              <a:rPr lang="en-US" altLang="en-US" sz="2800" b="0" dirty="0">
                <a:solidFill>
                  <a:srgbClr val="800000"/>
                </a:solidFill>
                <a:latin typeface="Arial" panose="020B0604020202020204" pitchFamily="34" charset="0"/>
                <a:ea typeface="ＭＳ Ｐゴシック" pitchFamily="34" charset="-128"/>
                <a:cs typeface="Arial" panose="020B0604020202020204" pitchFamily="34" charset="0"/>
              </a:rPr>
              <a:t>ASCLEPIOS Framework</a:t>
            </a:r>
            <a:br>
              <a:rPr lang="en-US" altLang="en-US" sz="2800" b="0" dirty="0">
                <a:solidFill>
                  <a:srgbClr val="800000"/>
                </a:solidFill>
                <a:latin typeface="Arial" panose="020B0604020202020204" pitchFamily="34" charset="0"/>
                <a:ea typeface="ＭＳ Ｐゴシック" pitchFamily="34" charset="-128"/>
                <a:cs typeface="Arial" panose="020B0604020202020204" pitchFamily="34" charset="0"/>
              </a:rPr>
            </a:br>
            <a:endParaRPr lang="en-US" altLang="en-US" sz="2800" b="0" dirty="0">
              <a:solidFill>
                <a:srgbClr val="800000"/>
              </a:solidFill>
              <a:ea typeface="ＭＳ Ｐゴシック" pitchFamily="34" charset="-128"/>
            </a:endParaRPr>
          </a:p>
        </p:txBody>
      </p:sp>
      <p:pic>
        <p:nvPicPr>
          <p:cNvPr id="61" name="Picture 60">
            <a:extLst>
              <a:ext uri="{FF2B5EF4-FFF2-40B4-BE49-F238E27FC236}">
                <a16:creationId xmlns:a16="http://schemas.microsoft.com/office/drawing/2014/main" id="{01638111-E44D-4722-8BF8-FF746ADEDD7E}"/>
              </a:ext>
            </a:extLst>
          </p:cNvPr>
          <p:cNvPicPr>
            <a:picLocks noChangeAspect="1"/>
          </p:cNvPicPr>
          <p:nvPr/>
        </p:nvPicPr>
        <p:blipFill>
          <a:blip r:embed="rId3"/>
          <a:stretch>
            <a:fillRect/>
          </a:stretch>
        </p:blipFill>
        <p:spPr>
          <a:xfrm>
            <a:off x="10416480" y="116632"/>
            <a:ext cx="1656184" cy="1356960"/>
          </a:xfrm>
          <a:prstGeom prst="rect">
            <a:avLst/>
          </a:prstGeom>
        </p:spPr>
      </p:pic>
      <p:pic>
        <p:nvPicPr>
          <p:cNvPr id="16" name="Picture 2" descr="MiCADOscale">
            <a:extLst>
              <a:ext uri="{FF2B5EF4-FFF2-40B4-BE49-F238E27FC236}">
                <a16:creationId xmlns:a16="http://schemas.microsoft.com/office/drawing/2014/main" id="{40A10E40-E195-4ADF-A355-81F772E4A9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0297" y="1975736"/>
            <a:ext cx="1213781" cy="1029764"/>
          </a:xfrm>
          <a:prstGeom prst="rect">
            <a:avLst/>
          </a:prstGeom>
          <a:noFill/>
          <a:extLst/>
        </p:spPr>
      </p:pic>
      <p:sp>
        <p:nvSpPr>
          <p:cNvPr id="17" name="Rectangle 16">
            <a:extLst>
              <a:ext uri="{FF2B5EF4-FFF2-40B4-BE49-F238E27FC236}">
                <a16:creationId xmlns:a16="http://schemas.microsoft.com/office/drawing/2014/main" id="{6D30EA24-6763-4F11-814A-D006D6283A77}"/>
              </a:ext>
            </a:extLst>
          </p:cNvPr>
          <p:cNvSpPr/>
          <p:nvPr/>
        </p:nvSpPr>
        <p:spPr>
          <a:xfrm>
            <a:off x="2414033" y="895616"/>
            <a:ext cx="6840711" cy="864096"/>
          </a:xfrm>
          <a:prstGeom prst="rect">
            <a:avLst/>
          </a:prstGeom>
          <a:solidFill>
            <a:srgbClr val="1CADE4">
              <a:lumMod val="20000"/>
              <a:lumOff val="80000"/>
            </a:srgbClr>
          </a:solidFill>
          <a:ln w="28575" cap="flat" cmpd="sng" algn="ctr">
            <a:solidFill>
              <a:srgbClr val="1CADE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black"/>
                </a:solidFill>
                <a:effectLst/>
                <a:uLnTx/>
                <a:uFillTx/>
                <a:latin typeface="Palatino Linotype"/>
                <a:ea typeface="+mn-ea"/>
                <a:cs typeface="+mn-cs"/>
              </a:rPr>
              <a:t>Gateway</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a:ln>
                <a:noFill/>
              </a:ln>
              <a:solidFill>
                <a:prstClr val="black"/>
              </a:solidFill>
              <a:effectLst/>
              <a:uLnTx/>
              <a:uFillTx/>
              <a:latin typeface="Palatino Linotype"/>
              <a:ea typeface="+mn-ea"/>
              <a:cs typeface="+mn-cs"/>
            </a:endParaRPr>
          </a:p>
        </p:txBody>
      </p:sp>
      <p:sp>
        <p:nvSpPr>
          <p:cNvPr id="18" name="Rectangle 17">
            <a:extLst>
              <a:ext uri="{FF2B5EF4-FFF2-40B4-BE49-F238E27FC236}">
                <a16:creationId xmlns:a16="http://schemas.microsoft.com/office/drawing/2014/main" id="{00A99938-BF92-4A80-9CD2-08C3065757D7}"/>
              </a:ext>
            </a:extLst>
          </p:cNvPr>
          <p:cNvSpPr/>
          <p:nvPr/>
        </p:nvSpPr>
        <p:spPr>
          <a:xfrm>
            <a:off x="3448206" y="999665"/>
            <a:ext cx="1513608" cy="576064"/>
          </a:xfrm>
          <a:prstGeom prst="rect">
            <a:avLst/>
          </a:prstGeom>
          <a:solidFill>
            <a:sysClr val="window" lastClr="FFFFFF"/>
          </a:solidFill>
          <a:ln w="28575" cap="flat" cmpd="sng" algn="ctr">
            <a:solidFill>
              <a:srgbClr val="1CADE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prstClr val="black"/>
                </a:solidFill>
                <a:effectLst/>
                <a:uLnTx/>
                <a:uFillTx/>
                <a:latin typeface="Palatino Linotype"/>
                <a:ea typeface="+mn-ea"/>
                <a:cs typeface="+mn-cs"/>
              </a:rPr>
              <a:t>Doctors</a:t>
            </a:r>
          </a:p>
        </p:txBody>
      </p:sp>
      <p:pic>
        <p:nvPicPr>
          <p:cNvPr id="19" name="Picture 4" descr="Image result for doctor cartoon">
            <a:extLst>
              <a:ext uri="{FF2B5EF4-FFF2-40B4-BE49-F238E27FC236}">
                <a16:creationId xmlns:a16="http://schemas.microsoft.com/office/drawing/2014/main" id="{B12E3FFC-6876-4F35-8EC7-C19356C8F2B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56371" y="970696"/>
            <a:ext cx="585061" cy="71721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62F1289A-D8B8-406D-82CD-31C45ABA97DB}"/>
              </a:ext>
            </a:extLst>
          </p:cNvPr>
          <p:cNvSpPr/>
          <p:nvPr/>
        </p:nvSpPr>
        <p:spPr>
          <a:xfrm>
            <a:off x="6461912" y="1003943"/>
            <a:ext cx="1548171" cy="576064"/>
          </a:xfrm>
          <a:prstGeom prst="rect">
            <a:avLst/>
          </a:prstGeom>
          <a:solidFill>
            <a:sysClr val="window" lastClr="FFFFFF"/>
          </a:solidFill>
          <a:ln w="28575" cap="flat" cmpd="sng" algn="ctr">
            <a:solidFill>
              <a:srgbClr val="1CADE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prstClr val="black"/>
                </a:solidFill>
                <a:effectLst/>
                <a:uLnTx/>
                <a:uFillTx/>
                <a:latin typeface="Palatino Linotype"/>
                <a:ea typeface="+mn-ea"/>
                <a:cs typeface="+mn-cs"/>
              </a:rPr>
              <a:t>Patients</a:t>
            </a:r>
          </a:p>
        </p:txBody>
      </p:sp>
      <p:pic>
        <p:nvPicPr>
          <p:cNvPr id="21" name="Picture 6" descr="Image result for patient cartoo">
            <a:extLst>
              <a:ext uri="{FF2B5EF4-FFF2-40B4-BE49-F238E27FC236}">
                <a16:creationId xmlns:a16="http://schemas.microsoft.com/office/drawing/2014/main" id="{5EAF295E-2E6D-4042-B919-F403C082AE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11273" y="981291"/>
            <a:ext cx="927398" cy="71495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F2477197-1C84-466D-A4C5-A511A0CD037C}"/>
              </a:ext>
            </a:extLst>
          </p:cNvPr>
          <p:cNvSpPr/>
          <p:nvPr/>
        </p:nvSpPr>
        <p:spPr>
          <a:xfrm>
            <a:off x="335360" y="1937173"/>
            <a:ext cx="11214032" cy="4732187"/>
          </a:xfrm>
          <a:prstGeom prst="rect">
            <a:avLst/>
          </a:prstGeom>
          <a:solidFill>
            <a:sysClr val="window" lastClr="FFFFFF">
              <a:lumMod val="85000"/>
              <a:alpha val="18000"/>
            </a:sysClr>
          </a:solidFill>
          <a:ln w="28575" cap="flat" cmpd="sng" algn="ctr">
            <a:solidFill>
              <a:srgbClr val="1CADE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Palatino Linotype"/>
              <a:ea typeface="+mn-ea"/>
              <a:cs typeface="+mn-cs"/>
            </a:endParaRPr>
          </a:p>
        </p:txBody>
      </p:sp>
      <p:sp>
        <p:nvSpPr>
          <p:cNvPr id="23" name="Rectangle 22">
            <a:extLst>
              <a:ext uri="{FF2B5EF4-FFF2-40B4-BE49-F238E27FC236}">
                <a16:creationId xmlns:a16="http://schemas.microsoft.com/office/drawing/2014/main" id="{EEF6E3DF-9552-4716-89D4-6B61B4114720}"/>
              </a:ext>
            </a:extLst>
          </p:cNvPr>
          <p:cNvSpPr/>
          <p:nvPr/>
        </p:nvSpPr>
        <p:spPr>
          <a:xfrm>
            <a:off x="2996712" y="3215109"/>
            <a:ext cx="2855184" cy="1872208"/>
          </a:xfrm>
          <a:prstGeom prst="rect">
            <a:avLst/>
          </a:prstGeom>
          <a:solidFill>
            <a:sysClr val="window" lastClr="FFFFFF"/>
          </a:solidFill>
          <a:ln w="28575" cap="flat" cmpd="sng" algn="ctr">
            <a:solidFill>
              <a:srgbClr val="1CADE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Palatino Linotype"/>
              <a:ea typeface="+mn-ea"/>
              <a:cs typeface="+mn-cs"/>
            </a:endParaRPr>
          </a:p>
        </p:txBody>
      </p:sp>
      <p:sp>
        <p:nvSpPr>
          <p:cNvPr id="24" name="Rectangle 23">
            <a:extLst>
              <a:ext uri="{FF2B5EF4-FFF2-40B4-BE49-F238E27FC236}">
                <a16:creationId xmlns:a16="http://schemas.microsoft.com/office/drawing/2014/main" id="{82C7126B-68BC-44E5-85F5-E121D60C5C91}"/>
              </a:ext>
            </a:extLst>
          </p:cNvPr>
          <p:cNvSpPr/>
          <p:nvPr/>
        </p:nvSpPr>
        <p:spPr>
          <a:xfrm>
            <a:off x="3153900" y="3359125"/>
            <a:ext cx="2461458" cy="1584176"/>
          </a:xfrm>
          <a:prstGeom prst="rect">
            <a:avLst/>
          </a:prstGeom>
          <a:solidFill>
            <a:srgbClr val="FFC000"/>
          </a:solidFill>
          <a:ln w="28575" cap="flat" cmpd="sng" algn="ctr">
            <a:solidFill>
              <a:srgbClr val="1CADE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Palatino Linotype"/>
              <a:ea typeface="+mn-ea"/>
              <a:cs typeface="+mn-cs"/>
            </a:endParaRPr>
          </a:p>
        </p:txBody>
      </p:sp>
      <p:sp>
        <p:nvSpPr>
          <p:cNvPr id="25" name="Rectangle 24">
            <a:extLst>
              <a:ext uri="{FF2B5EF4-FFF2-40B4-BE49-F238E27FC236}">
                <a16:creationId xmlns:a16="http://schemas.microsoft.com/office/drawing/2014/main" id="{F233B9E9-06C3-4616-83BA-9975B9BE78DB}"/>
              </a:ext>
            </a:extLst>
          </p:cNvPr>
          <p:cNvSpPr/>
          <p:nvPr/>
        </p:nvSpPr>
        <p:spPr>
          <a:xfrm>
            <a:off x="3437648" y="3431133"/>
            <a:ext cx="1925844" cy="432048"/>
          </a:xfrm>
          <a:prstGeom prst="rect">
            <a:avLst/>
          </a:prstGeom>
          <a:solidFill>
            <a:sysClr val="window" lastClr="FFFFFF"/>
          </a:solidFill>
          <a:ln w="28575" cap="flat" cmpd="sng" algn="ctr">
            <a:solidFill>
              <a:srgbClr val="1CADE4">
                <a:shade val="50000"/>
              </a:srgbClr>
            </a:solidFill>
            <a:prstDash val="solid"/>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C00000"/>
                </a:solidFill>
                <a:effectLst/>
                <a:uLnTx/>
                <a:uFillTx/>
                <a:latin typeface="Palatino Linotype"/>
                <a:ea typeface="+mn-ea"/>
                <a:cs typeface="+mn-cs"/>
              </a:rPr>
              <a:t>Input: </a:t>
            </a:r>
            <a:r>
              <a:rPr kumimoji="0" lang="en-GB" sz="1200" b="0" i="0" u="none" strike="noStrike" kern="0" cap="none" spc="0" normalizeH="0" baseline="0" noProof="0" dirty="0">
                <a:ln>
                  <a:noFill/>
                </a:ln>
                <a:solidFill>
                  <a:prstClr val="black"/>
                </a:solidFill>
                <a:effectLst/>
                <a:uLnTx/>
                <a:uFillTx/>
                <a:latin typeface="Palatino Linotype"/>
                <a:ea typeface="+mn-ea"/>
                <a:cs typeface="+mn-cs"/>
              </a:rPr>
              <a:t>Encrypted data</a:t>
            </a:r>
          </a:p>
        </p:txBody>
      </p:sp>
      <p:sp>
        <p:nvSpPr>
          <p:cNvPr id="26" name="Rectangle 25">
            <a:extLst>
              <a:ext uri="{FF2B5EF4-FFF2-40B4-BE49-F238E27FC236}">
                <a16:creationId xmlns:a16="http://schemas.microsoft.com/office/drawing/2014/main" id="{86163732-AD18-4EAD-832F-C5758F7C81B1}"/>
              </a:ext>
            </a:extLst>
          </p:cNvPr>
          <p:cNvSpPr/>
          <p:nvPr/>
        </p:nvSpPr>
        <p:spPr>
          <a:xfrm>
            <a:off x="3437648" y="4442693"/>
            <a:ext cx="1950567" cy="432048"/>
          </a:xfrm>
          <a:prstGeom prst="rect">
            <a:avLst/>
          </a:prstGeom>
          <a:noFill/>
          <a:ln w="28575" cap="flat" cmpd="sng" algn="ctr">
            <a:noFill/>
            <a:prstDash val="solid"/>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Palatino Linotype"/>
                <a:ea typeface="+mn-ea"/>
                <a:cs typeface="+mn-cs"/>
              </a:rPr>
              <a:t>Functional encryption</a:t>
            </a:r>
          </a:p>
        </p:txBody>
      </p:sp>
      <p:sp>
        <p:nvSpPr>
          <p:cNvPr id="27" name="Rectangle 26">
            <a:extLst>
              <a:ext uri="{FF2B5EF4-FFF2-40B4-BE49-F238E27FC236}">
                <a16:creationId xmlns:a16="http://schemas.microsoft.com/office/drawing/2014/main" id="{B3C25300-9030-42F1-89E3-91DC08B79E6A}"/>
              </a:ext>
            </a:extLst>
          </p:cNvPr>
          <p:cNvSpPr/>
          <p:nvPr/>
        </p:nvSpPr>
        <p:spPr>
          <a:xfrm>
            <a:off x="3451274" y="3971193"/>
            <a:ext cx="1925844" cy="432048"/>
          </a:xfrm>
          <a:prstGeom prst="rect">
            <a:avLst/>
          </a:prstGeom>
          <a:solidFill>
            <a:sysClr val="window" lastClr="FFFFFF"/>
          </a:solidFill>
          <a:ln w="28575" cap="flat" cmpd="sng" algn="ctr">
            <a:solidFill>
              <a:srgbClr val="1CADE4">
                <a:shade val="50000"/>
              </a:srgbClr>
            </a:solidFill>
            <a:prstDash val="solid"/>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C00000"/>
                </a:solidFill>
                <a:effectLst/>
                <a:uLnTx/>
                <a:uFillTx/>
                <a:latin typeface="Palatino Linotype"/>
                <a:ea typeface="+mn-ea"/>
                <a:cs typeface="+mn-cs"/>
              </a:rPr>
              <a:t>Output:</a:t>
            </a:r>
            <a:r>
              <a:rPr kumimoji="0" lang="en-GB" sz="1200" b="0" i="0" u="none" strike="noStrike" kern="0" cap="none" spc="0" normalizeH="0" baseline="0" noProof="0" dirty="0">
                <a:ln>
                  <a:noFill/>
                </a:ln>
                <a:solidFill>
                  <a:prstClr val="black"/>
                </a:solidFill>
                <a:effectLst/>
                <a:uLnTx/>
                <a:uFillTx/>
                <a:latin typeface="Palatino Linotype"/>
                <a:ea typeface="+mn-ea"/>
                <a:cs typeface="+mn-cs"/>
              </a:rPr>
              <a:t> Final result of FE</a:t>
            </a:r>
          </a:p>
        </p:txBody>
      </p:sp>
      <p:sp>
        <p:nvSpPr>
          <p:cNvPr id="28" name="Rectangle 27">
            <a:extLst>
              <a:ext uri="{FF2B5EF4-FFF2-40B4-BE49-F238E27FC236}">
                <a16:creationId xmlns:a16="http://schemas.microsoft.com/office/drawing/2014/main" id="{1F0DB20D-A641-475D-9B1D-4431BDAACBEB}"/>
              </a:ext>
            </a:extLst>
          </p:cNvPr>
          <p:cNvSpPr/>
          <p:nvPr/>
        </p:nvSpPr>
        <p:spPr>
          <a:xfrm>
            <a:off x="6652641" y="3215109"/>
            <a:ext cx="2079575" cy="1872208"/>
          </a:xfrm>
          <a:prstGeom prst="rect">
            <a:avLst/>
          </a:prstGeom>
          <a:solidFill>
            <a:sysClr val="window" lastClr="FFFFFF"/>
          </a:solidFill>
          <a:ln w="28575" cap="flat" cmpd="sng" algn="ctr">
            <a:solidFill>
              <a:srgbClr val="1CADE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Palatino Linotype"/>
              <a:ea typeface="+mn-ea"/>
              <a:cs typeface="+mn-cs"/>
            </a:endParaRPr>
          </a:p>
        </p:txBody>
      </p:sp>
      <p:sp>
        <p:nvSpPr>
          <p:cNvPr id="29" name="Rectangle 28">
            <a:extLst>
              <a:ext uri="{FF2B5EF4-FFF2-40B4-BE49-F238E27FC236}">
                <a16:creationId xmlns:a16="http://schemas.microsoft.com/office/drawing/2014/main" id="{AF8C87E7-6987-4188-8FEE-5CFAAC6621C2}"/>
              </a:ext>
            </a:extLst>
          </p:cNvPr>
          <p:cNvSpPr/>
          <p:nvPr/>
        </p:nvSpPr>
        <p:spPr>
          <a:xfrm>
            <a:off x="6706695" y="3287117"/>
            <a:ext cx="1944216" cy="432048"/>
          </a:xfrm>
          <a:prstGeom prst="rect">
            <a:avLst/>
          </a:prstGeom>
          <a:solidFill>
            <a:srgbClr val="FFC000"/>
          </a:solidFill>
          <a:ln w="28575" cap="flat" cmpd="sng" algn="ctr">
            <a:solidFill>
              <a:srgbClr val="1CADE4">
                <a:shade val="50000"/>
              </a:srgbClr>
            </a:solidFill>
            <a:prstDash val="solid"/>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C00000"/>
                </a:solidFill>
                <a:effectLst/>
                <a:uLnTx/>
                <a:uFillTx/>
                <a:latin typeface="Palatino Linotype"/>
                <a:ea typeface="+mn-ea"/>
                <a:cs typeface="+mn-cs"/>
              </a:rPr>
              <a:t>Identify </a:t>
            </a:r>
            <a:r>
              <a:rPr kumimoji="0" lang="en-GB" sz="1200" b="0" i="0" u="none" strike="noStrike" kern="0" cap="none" spc="0" normalizeH="0" baseline="0" noProof="0" dirty="0">
                <a:ln>
                  <a:noFill/>
                </a:ln>
                <a:solidFill>
                  <a:prstClr val="black"/>
                </a:solidFill>
                <a:effectLst/>
                <a:uLnTx/>
                <a:uFillTx/>
                <a:latin typeface="Palatino Linotype"/>
                <a:ea typeface="+mn-ea"/>
                <a:cs typeface="+mn-cs"/>
              </a:rPr>
              <a:t>Emerging Threats</a:t>
            </a:r>
          </a:p>
        </p:txBody>
      </p:sp>
      <p:sp>
        <p:nvSpPr>
          <p:cNvPr id="30" name="Rectangle 29">
            <a:extLst>
              <a:ext uri="{FF2B5EF4-FFF2-40B4-BE49-F238E27FC236}">
                <a16:creationId xmlns:a16="http://schemas.microsoft.com/office/drawing/2014/main" id="{67793602-9603-406A-BF50-792AB58784C1}"/>
              </a:ext>
            </a:extLst>
          </p:cNvPr>
          <p:cNvSpPr/>
          <p:nvPr/>
        </p:nvSpPr>
        <p:spPr>
          <a:xfrm>
            <a:off x="6706695" y="4745485"/>
            <a:ext cx="1957842" cy="432048"/>
          </a:xfrm>
          <a:prstGeom prst="rect">
            <a:avLst/>
          </a:prstGeom>
          <a:noFill/>
          <a:ln w="28575" cap="flat" cmpd="sng" algn="ctr">
            <a:noFill/>
            <a:prstDash val="solid"/>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Palatino Linotype"/>
                <a:ea typeface="+mn-ea"/>
                <a:cs typeface="+mn-cs"/>
              </a:rPr>
              <a:t>Secure Admin Data </a:t>
            </a:r>
          </a:p>
        </p:txBody>
      </p:sp>
      <p:sp>
        <p:nvSpPr>
          <p:cNvPr id="31" name="Rectangle 30">
            <a:extLst>
              <a:ext uri="{FF2B5EF4-FFF2-40B4-BE49-F238E27FC236}">
                <a16:creationId xmlns:a16="http://schemas.microsoft.com/office/drawing/2014/main" id="{C32AD04B-A920-40FE-9EB6-E543A568CFBD}"/>
              </a:ext>
            </a:extLst>
          </p:cNvPr>
          <p:cNvSpPr/>
          <p:nvPr/>
        </p:nvSpPr>
        <p:spPr>
          <a:xfrm>
            <a:off x="6720321" y="3827177"/>
            <a:ext cx="1944216" cy="432048"/>
          </a:xfrm>
          <a:prstGeom prst="rect">
            <a:avLst/>
          </a:prstGeom>
          <a:solidFill>
            <a:srgbClr val="FFC000"/>
          </a:solidFill>
          <a:ln w="28575" cap="flat" cmpd="sng" algn="ctr">
            <a:solidFill>
              <a:srgbClr val="1CADE4">
                <a:shade val="50000"/>
              </a:srgbClr>
            </a:solidFill>
            <a:prstDash val="solid"/>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C00000"/>
                </a:solidFill>
                <a:effectLst/>
                <a:uLnTx/>
                <a:uFillTx/>
                <a:latin typeface="Palatino Linotype"/>
                <a:ea typeface="+mn-ea"/>
                <a:cs typeface="+mn-cs"/>
              </a:rPr>
              <a:t>Manage</a:t>
            </a:r>
            <a:r>
              <a:rPr kumimoji="0" lang="en-GB" sz="1200" b="0" i="0" u="none" strike="noStrike" kern="0" cap="none" spc="0" normalizeH="0" baseline="0" noProof="0" dirty="0">
                <a:ln>
                  <a:noFill/>
                </a:ln>
                <a:solidFill>
                  <a:prstClr val="black"/>
                </a:solidFill>
                <a:effectLst/>
                <a:uLnTx/>
                <a:uFillTx/>
                <a:latin typeface="Palatino Linotype"/>
                <a:ea typeface="+mn-ea"/>
                <a:cs typeface="+mn-cs"/>
              </a:rPr>
              <a:t> Security Incidents</a:t>
            </a:r>
          </a:p>
        </p:txBody>
      </p:sp>
      <p:sp>
        <p:nvSpPr>
          <p:cNvPr id="32" name="Rectangle 31">
            <a:extLst>
              <a:ext uri="{FF2B5EF4-FFF2-40B4-BE49-F238E27FC236}">
                <a16:creationId xmlns:a16="http://schemas.microsoft.com/office/drawing/2014/main" id="{9A4898B7-FA63-4718-8B93-4418C20268EA}"/>
              </a:ext>
            </a:extLst>
          </p:cNvPr>
          <p:cNvSpPr/>
          <p:nvPr/>
        </p:nvSpPr>
        <p:spPr>
          <a:xfrm>
            <a:off x="6706695" y="4346523"/>
            <a:ext cx="1944216" cy="432048"/>
          </a:xfrm>
          <a:prstGeom prst="rect">
            <a:avLst/>
          </a:prstGeom>
          <a:solidFill>
            <a:srgbClr val="FFC000"/>
          </a:solidFill>
          <a:ln w="28575" cap="flat" cmpd="sng" algn="ctr">
            <a:solidFill>
              <a:srgbClr val="1CADE4">
                <a:shade val="50000"/>
              </a:srgbClr>
            </a:solidFill>
            <a:prstDash val="solid"/>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C00000"/>
                </a:solidFill>
                <a:effectLst/>
                <a:uLnTx/>
                <a:uFillTx/>
                <a:latin typeface="Palatino Linotype"/>
                <a:ea typeface="+mn-ea"/>
                <a:cs typeface="+mn-cs"/>
              </a:rPr>
              <a:t>Raise</a:t>
            </a:r>
            <a:r>
              <a:rPr kumimoji="0" lang="en-GB" sz="1200" b="0" i="0" u="none" strike="noStrike" kern="0" cap="none" spc="0" normalizeH="0" baseline="0" noProof="0" dirty="0">
                <a:ln>
                  <a:noFill/>
                </a:ln>
                <a:solidFill>
                  <a:prstClr val="black"/>
                </a:solidFill>
                <a:effectLst/>
                <a:uLnTx/>
                <a:uFillTx/>
                <a:latin typeface="Palatino Linotype"/>
                <a:ea typeface="+mn-ea"/>
                <a:cs typeface="+mn-cs"/>
              </a:rPr>
              <a:t> Security awareness</a:t>
            </a:r>
          </a:p>
        </p:txBody>
      </p:sp>
      <p:sp>
        <p:nvSpPr>
          <p:cNvPr id="33" name="Rectangle 32">
            <a:extLst>
              <a:ext uri="{FF2B5EF4-FFF2-40B4-BE49-F238E27FC236}">
                <a16:creationId xmlns:a16="http://schemas.microsoft.com/office/drawing/2014/main" id="{3ED17B9D-25C2-42D1-B94D-6175F10ECCF7}"/>
              </a:ext>
            </a:extLst>
          </p:cNvPr>
          <p:cNvSpPr/>
          <p:nvPr/>
        </p:nvSpPr>
        <p:spPr>
          <a:xfrm rot="16200000">
            <a:off x="5518436" y="3708125"/>
            <a:ext cx="1471995" cy="432048"/>
          </a:xfrm>
          <a:prstGeom prst="rect">
            <a:avLst/>
          </a:prstGeom>
          <a:noFill/>
          <a:ln w="28575" cap="flat" cmpd="sng" algn="ctr">
            <a:noFill/>
            <a:prstDash val="solid"/>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Palatino Linotype"/>
                <a:ea typeface="+mn-ea"/>
                <a:cs typeface="+mn-cs"/>
              </a:rPr>
              <a:t>Analytics layer</a:t>
            </a:r>
          </a:p>
        </p:txBody>
      </p:sp>
      <p:pic>
        <p:nvPicPr>
          <p:cNvPr id="34" name="Picture 10" descr="Image result for analyze cartoon">
            <a:extLst>
              <a:ext uri="{FF2B5EF4-FFF2-40B4-BE49-F238E27FC236}">
                <a16:creationId xmlns:a16="http://schemas.microsoft.com/office/drawing/2014/main" id="{CC9680B8-C15F-4B7D-93A1-53B6BF70458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81678" y="4578744"/>
            <a:ext cx="518290" cy="445472"/>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84D74FB4-B28C-4F20-8292-6F608664D84C}"/>
              </a:ext>
            </a:extLst>
          </p:cNvPr>
          <p:cNvSpPr/>
          <p:nvPr/>
        </p:nvSpPr>
        <p:spPr>
          <a:xfrm>
            <a:off x="442472" y="2023121"/>
            <a:ext cx="1755488" cy="4378547"/>
          </a:xfrm>
          <a:prstGeom prst="rect">
            <a:avLst/>
          </a:prstGeom>
          <a:solidFill>
            <a:sysClr val="window" lastClr="FFFFFF">
              <a:lumMod val="75000"/>
            </a:sysClr>
          </a:solidFill>
          <a:ln w="28575" cap="flat" cmpd="sng" algn="ctr">
            <a:solidFill>
              <a:srgbClr val="1CADE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Palatino Linotype"/>
              <a:ea typeface="+mn-ea"/>
              <a:cs typeface="+mn-cs"/>
            </a:endParaRPr>
          </a:p>
        </p:txBody>
      </p:sp>
      <p:sp>
        <p:nvSpPr>
          <p:cNvPr id="36" name="Rectangle 35">
            <a:extLst>
              <a:ext uri="{FF2B5EF4-FFF2-40B4-BE49-F238E27FC236}">
                <a16:creationId xmlns:a16="http://schemas.microsoft.com/office/drawing/2014/main" id="{5072FBB9-2DC9-4FBA-80BA-89F3C4499B36}"/>
              </a:ext>
            </a:extLst>
          </p:cNvPr>
          <p:cNvSpPr/>
          <p:nvPr/>
        </p:nvSpPr>
        <p:spPr>
          <a:xfrm>
            <a:off x="605175" y="2225205"/>
            <a:ext cx="1469811" cy="432048"/>
          </a:xfrm>
          <a:prstGeom prst="rect">
            <a:avLst/>
          </a:prstGeom>
          <a:noFill/>
          <a:ln w="28575" cap="flat" cmpd="sng" algn="ctr">
            <a:noFill/>
            <a:prstDash val="solid"/>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C00000"/>
                </a:solidFill>
                <a:effectLst/>
                <a:uLnTx/>
                <a:uFillTx/>
                <a:latin typeface="Palatino Linotype"/>
                <a:ea typeface="+mn-ea"/>
                <a:cs typeface="+mn-cs"/>
              </a:rPr>
              <a:t>Policy Enforcement Layer</a:t>
            </a:r>
          </a:p>
        </p:txBody>
      </p:sp>
      <p:sp>
        <p:nvSpPr>
          <p:cNvPr id="37" name="Rectangle 36">
            <a:extLst>
              <a:ext uri="{FF2B5EF4-FFF2-40B4-BE49-F238E27FC236}">
                <a16:creationId xmlns:a16="http://schemas.microsoft.com/office/drawing/2014/main" id="{D0AA3C0F-8AA7-458F-A516-B1BDA595DE21}"/>
              </a:ext>
            </a:extLst>
          </p:cNvPr>
          <p:cNvSpPr/>
          <p:nvPr/>
        </p:nvSpPr>
        <p:spPr>
          <a:xfrm>
            <a:off x="509276" y="2827459"/>
            <a:ext cx="1616676" cy="1269954"/>
          </a:xfrm>
          <a:prstGeom prst="rect">
            <a:avLst/>
          </a:prstGeom>
          <a:solidFill>
            <a:sysClr val="window" lastClr="FFFFFF"/>
          </a:solidFill>
          <a:ln w="28575" cap="flat" cmpd="sng" algn="ctr">
            <a:solidFill>
              <a:srgbClr val="1CADE4">
                <a:shade val="50000"/>
              </a:srgbClr>
            </a:solidFill>
            <a:prstDash val="solid"/>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Palatino Linotype"/>
                <a:ea typeface="+mn-ea"/>
                <a:cs typeface="+mn-cs"/>
              </a:rPr>
              <a:t>Access and encryption policies management editor</a:t>
            </a:r>
          </a:p>
        </p:txBody>
      </p:sp>
      <p:sp>
        <p:nvSpPr>
          <p:cNvPr id="38" name="Rectangle 37">
            <a:extLst>
              <a:ext uri="{FF2B5EF4-FFF2-40B4-BE49-F238E27FC236}">
                <a16:creationId xmlns:a16="http://schemas.microsoft.com/office/drawing/2014/main" id="{841B3AED-E03C-4B18-92C5-80226E87860E}"/>
              </a:ext>
            </a:extLst>
          </p:cNvPr>
          <p:cNvSpPr/>
          <p:nvPr/>
        </p:nvSpPr>
        <p:spPr>
          <a:xfrm>
            <a:off x="509276" y="4241429"/>
            <a:ext cx="1616676" cy="726266"/>
          </a:xfrm>
          <a:prstGeom prst="rect">
            <a:avLst/>
          </a:prstGeom>
          <a:solidFill>
            <a:sysClr val="window" lastClr="FFFFFF"/>
          </a:solidFill>
          <a:ln w="28575" cap="flat" cmpd="sng" algn="ctr">
            <a:solidFill>
              <a:srgbClr val="1CADE4">
                <a:shade val="50000"/>
              </a:srgbClr>
            </a:solidFill>
            <a:prstDash val="solid"/>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Palatino Linotype"/>
                <a:ea typeface="+mn-ea"/>
                <a:cs typeface="+mn-cs"/>
              </a:rPr>
              <a:t>Policy interpretation mechanism</a:t>
            </a:r>
          </a:p>
        </p:txBody>
      </p:sp>
      <p:sp>
        <p:nvSpPr>
          <p:cNvPr id="39" name="Rectangle 38">
            <a:extLst>
              <a:ext uri="{FF2B5EF4-FFF2-40B4-BE49-F238E27FC236}">
                <a16:creationId xmlns:a16="http://schemas.microsoft.com/office/drawing/2014/main" id="{A60D478B-0D60-42C7-8987-89F43EC925B3}"/>
              </a:ext>
            </a:extLst>
          </p:cNvPr>
          <p:cNvSpPr/>
          <p:nvPr/>
        </p:nvSpPr>
        <p:spPr>
          <a:xfrm>
            <a:off x="509276" y="5105525"/>
            <a:ext cx="1616676" cy="1224136"/>
          </a:xfrm>
          <a:prstGeom prst="rect">
            <a:avLst/>
          </a:prstGeom>
          <a:solidFill>
            <a:sysClr val="window" lastClr="FFFFFF"/>
          </a:solidFill>
          <a:ln w="28575" cap="flat" cmpd="sng" algn="ctr">
            <a:solidFill>
              <a:srgbClr val="1CADE4">
                <a:shade val="50000"/>
              </a:srgbClr>
            </a:solidFill>
            <a:prstDash val="solid"/>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Palatino Linotype"/>
                <a:ea typeface="+mn-ea"/>
                <a:cs typeface="+mn-cs"/>
              </a:rPr>
              <a:t>Context-aware attribute-based access control enforcement mechanism</a:t>
            </a:r>
          </a:p>
        </p:txBody>
      </p:sp>
      <p:sp>
        <p:nvSpPr>
          <p:cNvPr id="40" name="Plaque 39">
            <a:extLst>
              <a:ext uri="{FF2B5EF4-FFF2-40B4-BE49-F238E27FC236}">
                <a16:creationId xmlns:a16="http://schemas.microsoft.com/office/drawing/2014/main" id="{398D259A-EE7D-4AC3-9987-464138F6C516}"/>
              </a:ext>
            </a:extLst>
          </p:cNvPr>
          <p:cNvSpPr/>
          <p:nvPr/>
        </p:nvSpPr>
        <p:spPr>
          <a:xfrm>
            <a:off x="2918040" y="4747441"/>
            <a:ext cx="626368" cy="281510"/>
          </a:xfrm>
          <a:prstGeom prst="plaque">
            <a:avLst/>
          </a:prstGeom>
          <a:solidFill>
            <a:srgbClr val="3E8853"/>
          </a:solidFill>
          <a:ln w="28575" cap="flat" cmpd="sng" algn="ctr">
            <a:solidFill>
              <a:srgbClr val="1CADE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Palatino Linotype"/>
                <a:ea typeface="+mn-ea"/>
                <a:cs typeface="+mn-cs"/>
              </a:rPr>
              <a:t>TEE</a:t>
            </a:r>
          </a:p>
        </p:txBody>
      </p:sp>
      <p:pic>
        <p:nvPicPr>
          <p:cNvPr id="41" name="Picture 40">
            <a:extLst>
              <a:ext uri="{FF2B5EF4-FFF2-40B4-BE49-F238E27FC236}">
                <a16:creationId xmlns:a16="http://schemas.microsoft.com/office/drawing/2014/main" id="{EC5D9F79-A765-488F-B45C-49EA4D5CEE20}"/>
              </a:ext>
            </a:extLst>
          </p:cNvPr>
          <p:cNvPicPr>
            <a:picLocks noChangeAspect="1"/>
          </p:cNvPicPr>
          <p:nvPr/>
        </p:nvPicPr>
        <p:blipFill>
          <a:blip r:embed="rId8"/>
          <a:stretch>
            <a:fillRect/>
          </a:stretch>
        </p:blipFill>
        <p:spPr>
          <a:xfrm>
            <a:off x="2702016" y="5392709"/>
            <a:ext cx="866896" cy="590632"/>
          </a:xfrm>
          <a:prstGeom prst="rect">
            <a:avLst/>
          </a:prstGeom>
        </p:spPr>
      </p:pic>
      <p:sp>
        <p:nvSpPr>
          <p:cNvPr id="42" name="Rectangle 41">
            <a:extLst>
              <a:ext uri="{FF2B5EF4-FFF2-40B4-BE49-F238E27FC236}">
                <a16:creationId xmlns:a16="http://schemas.microsoft.com/office/drawing/2014/main" id="{FA86173A-0A32-41AC-9156-E9D3470887BD}"/>
              </a:ext>
            </a:extLst>
          </p:cNvPr>
          <p:cNvSpPr/>
          <p:nvPr/>
        </p:nvSpPr>
        <p:spPr>
          <a:xfrm>
            <a:off x="2673185" y="5363989"/>
            <a:ext cx="3665236" cy="629269"/>
          </a:xfrm>
          <a:prstGeom prst="rect">
            <a:avLst/>
          </a:prstGeom>
          <a:noFill/>
          <a:ln w="28575" cap="flat" cmpd="sng" algn="ctr">
            <a:solidFill>
              <a:srgbClr val="1CADE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Palatino Linotype"/>
              <a:ea typeface="+mn-ea"/>
              <a:cs typeface="+mn-cs"/>
            </a:endParaRPr>
          </a:p>
        </p:txBody>
      </p:sp>
      <p:sp>
        <p:nvSpPr>
          <p:cNvPr id="43" name="Rectangle 42">
            <a:extLst>
              <a:ext uri="{FF2B5EF4-FFF2-40B4-BE49-F238E27FC236}">
                <a16:creationId xmlns:a16="http://schemas.microsoft.com/office/drawing/2014/main" id="{BD6370BE-9D52-4468-A668-DDAECB195A8C}"/>
              </a:ext>
            </a:extLst>
          </p:cNvPr>
          <p:cNvSpPr/>
          <p:nvPr/>
        </p:nvSpPr>
        <p:spPr>
          <a:xfrm>
            <a:off x="3613762" y="5479091"/>
            <a:ext cx="2616646" cy="432048"/>
          </a:xfrm>
          <a:prstGeom prst="rect">
            <a:avLst/>
          </a:prstGeom>
          <a:noFill/>
          <a:ln w="28575" cap="flat" cmpd="sng" algn="ctr">
            <a:noFill/>
            <a:prstDash val="solid"/>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err="1">
                <a:ln>
                  <a:noFill/>
                </a:ln>
                <a:solidFill>
                  <a:prstClr val="black"/>
                </a:solidFill>
                <a:effectLst/>
                <a:uLnTx/>
                <a:uFillTx/>
                <a:latin typeface="Palatino Linotype"/>
                <a:ea typeface="+mn-ea"/>
                <a:cs typeface="+mn-cs"/>
              </a:rPr>
              <a:t>KeyTray</a:t>
            </a:r>
            <a:r>
              <a:rPr kumimoji="0" lang="en-GB" sz="1600" b="0" i="0" u="none" strike="noStrike" kern="0" cap="none" spc="0" normalizeH="0" baseline="0" noProof="0" dirty="0">
                <a:ln>
                  <a:noFill/>
                </a:ln>
                <a:solidFill>
                  <a:prstClr val="black"/>
                </a:solidFill>
                <a:effectLst/>
                <a:uLnTx/>
                <a:uFillTx/>
                <a:latin typeface="Palatino Linotype"/>
                <a:ea typeface="+mn-ea"/>
                <a:cs typeface="+mn-cs"/>
              </a:rPr>
              <a:t>: Store symmetric keys encrypted with ABE </a:t>
            </a:r>
          </a:p>
        </p:txBody>
      </p:sp>
      <p:sp>
        <p:nvSpPr>
          <p:cNvPr id="44" name="Plaque 43">
            <a:extLst>
              <a:ext uri="{FF2B5EF4-FFF2-40B4-BE49-F238E27FC236}">
                <a16:creationId xmlns:a16="http://schemas.microsoft.com/office/drawing/2014/main" id="{8E3D7524-D6EB-4877-911C-C5F4763537DE}"/>
              </a:ext>
            </a:extLst>
          </p:cNvPr>
          <p:cNvSpPr/>
          <p:nvPr/>
        </p:nvSpPr>
        <p:spPr>
          <a:xfrm>
            <a:off x="5908005" y="5216096"/>
            <a:ext cx="626368" cy="281510"/>
          </a:xfrm>
          <a:prstGeom prst="plaque">
            <a:avLst/>
          </a:prstGeom>
          <a:solidFill>
            <a:srgbClr val="3E8853"/>
          </a:solidFill>
          <a:ln w="28575" cap="flat" cmpd="sng" algn="ctr">
            <a:solidFill>
              <a:srgbClr val="1CADE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Palatino Linotype"/>
                <a:ea typeface="+mn-ea"/>
                <a:cs typeface="+mn-cs"/>
              </a:rPr>
              <a:t>TEE</a:t>
            </a:r>
          </a:p>
        </p:txBody>
      </p:sp>
      <p:sp>
        <p:nvSpPr>
          <p:cNvPr id="45" name="Rectangle 44">
            <a:extLst>
              <a:ext uri="{FF2B5EF4-FFF2-40B4-BE49-F238E27FC236}">
                <a16:creationId xmlns:a16="http://schemas.microsoft.com/office/drawing/2014/main" id="{6FF9F2AE-B50E-4AD9-9143-AFA221CE1682}"/>
              </a:ext>
            </a:extLst>
          </p:cNvPr>
          <p:cNvSpPr/>
          <p:nvPr/>
        </p:nvSpPr>
        <p:spPr>
          <a:xfrm>
            <a:off x="6599105" y="5354072"/>
            <a:ext cx="2504298" cy="629269"/>
          </a:xfrm>
          <a:prstGeom prst="rect">
            <a:avLst/>
          </a:prstGeom>
          <a:noFill/>
          <a:ln w="28575" cap="flat" cmpd="sng" algn="ctr">
            <a:solidFill>
              <a:srgbClr val="1CADE4">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prstClr val="black"/>
                </a:solidFill>
                <a:effectLst/>
                <a:uLnTx/>
                <a:uFillTx/>
                <a:latin typeface="Palatino Linotype"/>
                <a:ea typeface="+mn-ea"/>
                <a:cs typeface="+mn-cs"/>
              </a:rPr>
              <a:t>Encrypted Database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prstClr val="black"/>
                </a:solidFill>
                <a:effectLst/>
                <a:uLnTx/>
                <a:uFillTx/>
                <a:latin typeface="Palatino Linotype"/>
                <a:ea typeface="+mn-ea"/>
                <a:cs typeface="+mn-cs"/>
              </a:rPr>
              <a:t>(SSE)</a:t>
            </a:r>
          </a:p>
        </p:txBody>
      </p:sp>
      <p:sp>
        <p:nvSpPr>
          <p:cNvPr id="47" name="Cylinder 46">
            <a:extLst>
              <a:ext uri="{FF2B5EF4-FFF2-40B4-BE49-F238E27FC236}">
                <a16:creationId xmlns:a16="http://schemas.microsoft.com/office/drawing/2014/main" id="{38C38E08-A211-4CAD-8C09-3FE4600875A2}"/>
              </a:ext>
            </a:extLst>
          </p:cNvPr>
          <p:cNvSpPr/>
          <p:nvPr/>
        </p:nvSpPr>
        <p:spPr>
          <a:xfrm>
            <a:off x="8678680" y="5479091"/>
            <a:ext cx="359991" cy="432048"/>
          </a:xfrm>
          <a:prstGeom prst="can">
            <a:avLst/>
          </a:prstGeom>
          <a:solidFill>
            <a:srgbClr val="1CADE4"/>
          </a:solidFill>
          <a:ln w="28575" cap="flat" cmpd="sng" algn="ctr">
            <a:solidFill>
              <a:srgbClr val="1CADE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Palatino Linotype"/>
              <a:ea typeface="+mn-ea"/>
              <a:cs typeface="+mn-cs"/>
            </a:endParaRPr>
          </a:p>
        </p:txBody>
      </p:sp>
      <p:sp>
        <p:nvSpPr>
          <p:cNvPr id="48" name="Rectangle 47">
            <a:extLst>
              <a:ext uri="{FF2B5EF4-FFF2-40B4-BE49-F238E27FC236}">
                <a16:creationId xmlns:a16="http://schemas.microsoft.com/office/drawing/2014/main" id="{B3ED4C8F-2392-45B3-BAC2-0B2071AA411A}"/>
              </a:ext>
            </a:extLst>
          </p:cNvPr>
          <p:cNvSpPr/>
          <p:nvPr/>
        </p:nvSpPr>
        <p:spPr>
          <a:xfrm>
            <a:off x="9587488" y="2033391"/>
            <a:ext cx="1755488" cy="4368278"/>
          </a:xfrm>
          <a:prstGeom prst="rect">
            <a:avLst/>
          </a:prstGeom>
          <a:solidFill>
            <a:sysClr val="window" lastClr="FFFFFF">
              <a:lumMod val="75000"/>
            </a:sysClr>
          </a:solidFill>
          <a:ln w="28575" cap="flat" cmpd="sng" algn="ctr">
            <a:solidFill>
              <a:srgbClr val="1CADE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Palatino Linotype"/>
              <a:ea typeface="+mn-ea"/>
              <a:cs typeface="+mn-cs"/>
            </a:endParaRPr>
          </a:p>
        </p:txBody>
      </p:sp>
      <p:sp>
        <p:nvSpPr>
          <p:cNvPr id="49" name="Rectangle 48">
            <a:extLst>
              <a:ext uri="{FF2B5EF4-FFF2-40B4-BE49-F238E27FC236}">
                <a16:creationId xmlns:a16="http://schemas.microsoft.com/office/drawing/2014/main" id="{93A4FC4B-3097-4241-ADD9-BC8B7BCC233A}"/>
              </a:ext>
            </a:extLst>
          </p:cNvPr>
          <p:cNvSpPr/>
          <p:nvPr/>
        </p:nvSpPr>
        <p:spPr>
          <a:xfrm>
            <a:off x="9727724" y="2062051"/>
            <a:ext cx="1469811" cy="432048"/>
          </a:xfrm>
          <a:prstGeom prst="rect">
            <a:avLst/>
          </a:prstGeom>
          <a:noFill/>
          <a:ln w="28575" cap="flat" cmpd="sng" algn="ctr">
            <a:noFill/>
            <a:prstDash val="solid"/>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C00000"/>
                </a:solidFill>
                <a:effectLst/>
                <a:uLnTx/>
                <a:uFillTx/>
                <a:latin typeface="Palatino Linotype"/>
                <a:ea typeface="+mn-ea"/>
                <a:cs typeface="+mn-cs"/>
              </a:rPr>
              <a:t>Crypto Layer</a:t>
            </a:r>
          </a:p>
        </p:txBody>
      </p:sp>
      <p:sp>
        <p:nvSpPr>
          <p:cNvPr id="50" name="Rectangle 49">
            <a:extLst>
              <a:ext uri="{FF2B5EF4-FFF2-40B4-BE49-F238E27FC236}">
                <a16:creationId xmlns:a16="http://schemas.microsoft.com/office/drawing/2014/main" id="{B285F5DF-BE50-4F29-A40B-C309F9E51D7A}"/>
              </a:ext>
            </a:extLst>
          </p:cNvPr>
          <p:cNvSpPr/>
          <p:nvPr/>
        </p:nvSpPr>
        <p:spPr>
          <a:xfrm>
            <a:off x="9654292" y="2647439"/>
            <a:ext cx="1616676" cy="2026038"/>
          </a:xfrm>
          <a:prstGeom prst="rect">
            <a:avLst/>
          </a:prstGeom>
          <a:solidFill>
            <a:sysClr val="window" lastClr="FFFFFF"/>
          </a:solidFill>
          <a:ln w="28575" cap="flat" cmpd="sng" algn="ctr">
            <a:solidFill>
              <a:srgbClr val="1CADE4">
                <a:shade val="50000"/>
              </a:srgbClr>
            </a:solidFill>
            <a:prstDash val="solid"/>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black"/>
                </a:solidFill>
                <a:effectLst/>
                <a:uLnTx/>
                <a:uFillTx/>
                <a:latin typeface="Palatino Linotype"/>
                <a:ea typeface="+mn-ea"/>
                <a:cs typeface="+mn-cs"/>
              </a:rPr>
              <a:t>Modern Cryptographic techniques:</a:t>
            </a:r>
          </a:p>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dirty="0">
              <a:ln>
                <a:noFill/>
              </a:ln>
              <a:solidFill>
                <a:prstClr val="black"/>
              </a:solidFill>
              <a:effectLst/>
              <a:uLnTx/>
              <a:uFillTx/>
              <a:latin typeface="Palatino Linotype"/>
              <a:ea typeface="+mn-ea"/>
              <a:cs typeface="+mn-cs"/>
            </a:endParaRPr>
          </a:p>
          <a:p>
            <a:pPr marL="0" marR="0" lvl="0" indent="0" defTabSz="914400" rtl="1"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Palatino Linotype"/>
                <a:ea typeface="+mn-ea"/>
                <a:cs typeface="+mn-cs"/>
              </a:rPr>
              <a:t>Functional enc.</a:t>
            </a:r>
          </a:p>
          <a:p>
            <a:pPr marL="0" marR="0" lvl="0" indent="0" defTabSz="914400" rtl="1"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Palatino Linotype"/>
                <a:ea typeface="+mn-ea"/>
                <a:cs typeface="+mn-cs"/>
              </a:rPr>
              <a:t>Symmetric Searchable enc</a:t>
            </a:r>
          </a:p>
          <a:p>
            <a:pPr marL="0" marR="0" lvl="0" indent="0" defTabSz="914400" rtl="1"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Palatino Linotype"/>
                <a:ea typeface="+mn-ea"/>
                <a:cs typeface="+mn-cs"/>
              </a:rPr>
              <a:t>Attribute-based enc.</a:t>
            </a:r>
            <a:endParaRPr kumimoji="0" lang="en-GB" sz="1200" b="0" i="0" u="none" strike="noStrike" kern="0" cap="none" spc="0" normalizeH="0" baseline="0" noProof="0" dirty="0">
              <a:ln>
                <a:noFill/>
              </a:ln>
              <a:solidFill>
                <a:prstClr val="black"/>
              </a:solidFill>
              <a:effectLst/>
              <a:uLnTx/>
              <a:uFillTx/>
              <a:latin typeface="Palatino Linotype"/>
              <a:ea typeface="+mn-ea"/>
              <a:cs typeface="+mn-cs"/>
            </a:endParaRPr>
          </a:p>
        </p:txBody>
      </p:sp>
      <p:sp>
        <p:nvSpPr>
          <p:cNvPr id="51" name="Rectangle 50">
            <a:extLst>
              <a:ext uri="{FF2B5EF4-FFF2-40B4-BE49-F238E27FC236}">
                <a16:creationId xmlns:a16="http://schemas.microsoft.com/office/drawing/2014/main" id="{82B3966F-0D7E-4DD2-AB83-4FE7644DDF31}"/>
              </a:ext>
            </a:extLst>
          </p:cNvPr>
          <p:cNvSpPr/>
          <p:nvPr/>
        </p:nvSpPr>
        <p:spPr>
          <a:xfrm>
            <a:off x="9654292" y="4766641"/>
            <a:ext cx="1616676" cy="1563020"/>
          </a:xfrm>
          <a:prstGeom prst="rect">
            <a:avLst/>
          </a:prstGeom>
          <a:solidFill>
            <a:sysClr val="window" lastClr="FFFFFF"/>
          </a:solidFill>
          <a:ln w="28575" cap="flat" cmpd="sng" algn="ctr">
            <a:solidFill>
              <a:srgbClr val="1CADE4">
                <a:shade val="50000"/>
              </a:srgbClr>
            </a:solidFill>
            <a:prstDash val="solid"/>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black"/>
                </a:solidFill>
                <a:effectLst/>
                <a:uLnTx/>
                <a:uFillTx/>
                <a:latin typeface="Palatino Linotype"/>
                <a:ea typeface="+mn-ea"/>
                <a:cs typeface="+mn-cs"/>
              </a:rPr>
              <a:t>Traditional Cryptographic techniques:</a:t>
            </a:r>
          </a:p>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GB" sz="1200" b="1" i="0" u="none" strike="noStrike" kern="0" cap="none" spc="0" normalizeH="0" baseline="0" noProof="0" dirty="0">
              <a:ln>
                <a:noFill/>
              </a:ln>
              <a:solidFill>
                <a:prstClr val="black"/>
              </a:solidFill>
              <a:effectLst/>
              <a:uLnTx/>
              <a:uFillTx/>
              <a:latin typeface="Palatino Linotype"/>
              <a:ea typeface="+mn-ea"/>
              <a:cs typeface="+mn-cs"/>
            </a:endParaRPr>
          </a:p>
          <a:p>
            <a:pPr marL="0" marR="0" lvl="0" indent="0" defTabSz="914400" rtl="1"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Palatino Linotype"/>
                <a:ea typeface="+mn-ea"/>
                <a:cs typeface="+mn-cs"/>
              </a:rPr>
              <a:t>Symmetric enc.</a:t>
            </a:r>
          </a:p>
          <a:p>
            <a:pPr marL="0" marR="0" lvl="0" indent="0" defTabSz="914400" rtl="1"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Palatino Linotype"/>
                <a:ea typeface="+mn-ea"/>
                <a:cs typeface="+mn-cs"/>
              </a:rPr>
              <a:t>Asymmetric enc</a:t>
            </a:r>
          </a:p>
          <a:p>
            <a:pPr marL="0" marR="0" lvl="0" indent="0" defTabSz="914400" rtl="1"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Palatino Linotype"/>
                <a:ea typeface="+mn-ea"/>
                <a:cs typeface="+mn-cs"/>
              </a:rPr>
              <a:t>Hash functions</a:t>
            </a:r>
          </a:p>
        </p:txBody>
      </p:sp>
      <p:sp>
        <p:nvSpPr>
          <p:cNvPr id="52" name="Rectangle 51">
            <a:extLst>
              <a:ext uri="{FF2B5EF4-FFF2-40B4-BE49-F238E27FC236}">
                <a16:creationId xmlns:a16="http://schemas.microsoft.com/office/drawing/2014/main" id="{33C53D6D-7CC8-445E-8625-BB00EE36A0C0}"/>
              </a:ext>
            </a:extLst>
          </p:cNvPr>
          <p:cNvSpPr/>
          <p:nvPr/>
        </p:nvSpPr>
        <p:spPr>
          <a:xfrm>
            <a:off x="2931666" y="1937173"/>
            <a:ext cx="5350375" cy="574373"/>
          </a:xfrm>
          <a:prstGeom prst="rect">
            <a:avLst/>
          </a:prstGeom>
          <a:no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Palatino Linotype"/>
                <a:ea typeface="+mn-ea"/>
                <a:cs typeface="+mn-cs"/>
              </a:rPr>
              <a:t>Healthcare applications and ASCLEPIOS services deployed and managed by </a:t>
            </a:r>
            <a:r>
              <a:rPr kumimoji="0" lang="en-GB" sz="1800" b="0" i="0" u="none" strike="noStrike" kern="0" cap="none" spc="0" normalizeH="0" baseline="0" noProof="0" dirty="0" err="1">
                <a:ln>
                  <a:noFill/>
                </a:ln>
                <a:solidFill>
                  <a:prstClr val="black"/>
                </a:solidFill>
                <a:effectLst/>
                <a:uLnTx/>
                <a:uFillTx/>
                <a:latin typeface="Palatino Linotype"/>
                <a:ea typeface="+mn-ea"/>
                <a:cs typeface="+mn-cs"/>
              </a:rPr>
              <a:t>MiCADO</a:t>
            </a:r>
            <a:endParaRPr kumimoji="0" lang="en-GB" sz="1800" b="0" i="0" u="none" strike="noStrike" kern="0" cap="none" spc="0" normalizeH="0" baseline="0" noProof="0" dirty="0">
              <a:ln>
                <a:noFill/>
              </a:ln>
              <a:solidFill>
                <a:prstClr val="black"/>
              </a:solidFill>
              <a:effectLst/>
              <a:uLnTx/>
              <a:uFillTx/>
              <a:latin typeface="Palatino Linotype"/>
              <a:ea typeface="+mn-ea"/>
              <a:cs typeface="+mn-cs"/>
            </a:endParaRPr>
          </a:p>
        </p:txBody>
      </p:sp>
      <p:sp>
        <p:nvSpPr>
          <p:cNvPr id="53" name="Rectangle 52">
            <a:extLst>
              <a:ext uri="{FF2B5EF4-FFF2-40B4-BE49-F238E27FC236}">
                <a16:creationId xmlns:a16="http://schemas.microsoft.com/office/drawing/2014/main" id="{EFA84B6A-3311-4673-B7A4-45B7EDB82A0F}"/>
              </a:ext>
            </a:extLst>
          </p:cNvPr>
          <p:cNvSpPr/>
          <p:nvPr/>
        </p:nvSpPr>
        <p:spPr>
          <a:xfrm>
            <a:off x="2621011" y="3143101"/>
            <a:ext cx="6417660" cy="2106440"/>
          </a:xfrm>
          <a:prstGeom prst="rect">
            <a:avLst/>
          </a:prstGeom>
          <a:noFill/>
          <a:ln w="28575" cap="flat" cmpd="sng" algn="ctr">
            <a:solidFill>
              <a:srgbClr val="1CADE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Palatino Linotype"/>
              <a:ea typeface="+mn-ea"/>
              <a:cs typeface="+mn-cs"/>
            </a:endParaRPr>
          </a:p>
        </p:txBody>
      </p:sp>
      <p:sp>
        <p:nvSpPr>
          <p:cNvPr id="54" name="Arrow: Up-Down 53">
            <a:extLst>
              <a:ext uri="{FF2B5EF4-FFF2-40B4-BE49-F238E27FC236}">
                <a16:creationId xmlns:a16="http://schemas.microsoft.com/office/drawing/2014/main" id="{634F30AB-AA1C-4045-B62B-6ED86FD8E69C}"/>
              </a:ext>
            </a:extLst>
          </p:cNvPr>
          <p:cNvSpPr/>
          <p:nvPr/>
        </p:nvSpPr>
        <p:spPr>
          <a:xfrm>
            <a:off x="5575813" y="1309983"/>
            <a:ext cx="407853" cy="686372"/>
          </a:xfrm>
          <a:prstGeom prst="upDownArrow">
            <a:avLst/>
          </a:prstGeom>
          <a:solidFill>
            <a:srgbClr val="1CADE4"/>
          </a:solidFill>
          <a:ln w="28575" cap="flat" cmpd="sng" algn="ctr">
            <a:solidFill>
              <a:srgbClr val="1CADE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Palatino Linotype"/>
              <a:ea typeface="+mn-ea"/>
              <a:cs typeface="+mn-cs"/>
            </a:endParaRPr>
          </a:p>
        </p:txBody>
      </p:sp>
      <p:sp>
        <p:nvSpPr>
          <p:cNvPr id="55" name="Rectangle 54">
            <a:extLst>
              <a:ext uri="{FF2B5EF4-FFF2-40B4-BE49-F238E27FC236}">
                <a16:creationId xmlns:a16="http://schemas.microsoft.com/office/drawing/2014/main" id="{A40DB7C5-B4AD-4DAA-B1F9-4564F0E04EA6}"/>
              </a:ext>
            </a:extLst>
          </p:cNvPr>
          <p:cNvSpPr/>
          <p:nvPr/>
        </p:nvSpPr>
        <p:spPr>
          <a:xfrm>
            <a:off x="3159200" y="6258655"/>
            <a:ext cx="5350375" cy="315218"/>
          </a:xfrm>
          <a:prstGeom prst="rect">
            <a:avLst/>
          </a:prstGeom>
          <a:no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prstClr val="black"/>
                </a:solidFill>
                <a:effectLst/>
                <a:uLnTx/>
                <a:uFillTx/>
                <a:latin typeface="Palatino Linotype"/>
                <a:ea typeface="+mn-ea"/>
                <a:cs typeface="+mn-cs"/>
              </a:rPr>
              <a:t>Cloud providers</a:t>
            </a:r>
          </a:p>
        </p:txBody>
      </p:sp>
      <p:sp>
        <p:nvSpPr>
          <p:cNvPr id="56" name="Rectangle 55">
            <a:extLst>
              <a:ext uri="{FF2B5EF4-FFF2-40B4-BE49-F238E27FC236}">
                <a16:creationId xmlns:a16="http://schemas.microsoft.com/office/drawing/2014/main" id="{3F77AEAC-0EE6-4460-83FD-D2396F9F6B0F}"/>
              </a:ext>
            </a:extLst>
          </p:cNvPr>
          <p:cNvSpPr/>
          <p:nvPr/>
        </p:nvSpPr>
        <p:spPr>
          <a:xfrm>
            <a:off x="3184289" y="2587684"/>
            <a:ext cx="5097752" cy="477224"/>
          </a:xfrm>
          <a:prstGeom prst="rect">
            <a:avLst/>
          </a:prstGeom>
          <a:solidFill>
            <a:sysClr val="window" lastClr="FFFFFF"/>
          </a:solidFill>
          <a:ln w="28575" cap="flat" cmpd="sng" algn="ctr">
            <a:solidFill>
              <a:srgbClr val="1CADE4">
                <a:shade val="50000"/>
              </a:srgbClr>
            </a:solidFill>
            <a:prstDash val="solid"/>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prstClr val="black"/>
                </a:solidFill>
                <a:effectLst/>
                <a:uLnTx/>
                <a:uFillTx/>
                <a:latin typeface="Palatino Linotype"/>
                <a:ea typeface="+mn-ea"/>
                <a:cs typeface="+mn-cs"/>
              </a:rPr>
              <a:t>Healthcare applications</a:t>
            </a:r>
          </a:p>
        </p:txBody>
      </p:sp>
      <p:sp>
        <p:nvSpPr>
          <p:cNvPr id="57" name="Rectangle 56">
            <a:extLst>
              <a:ext uri="{FF2B5EF4-FFF2-40B4-BE49-F238E27FC236}">
                <a16:creationId xmlns:a16="http://schemas.microsoft.com/office/drawing/2014/main" id="{DAC9B40F-84A0-4BAA-8D6B-81DC0D7AAF62}"/>
              </a:ext>
            </a:extLst>
          </p:cNvPr>
          <p:cNvSpPr/>
          <p:nvPr/>
        </p:nvSpPr>
        <p:spPr>
          <a:xfrm>
            <a:off x="7179517" y="6087871"/>
            <a:ext cx="1918937" cy="499369"/>
          </a:xfrm>
          <a:prstGeom prst="rect">
            <a:avLst/>
          </a:prstGeom>
          <a:noFill/>
          <a:ln w="28575" cap="flat" cmpd="sng" algn="ctr">
            <a:solidFill>
              <a:srgbClr val="1CADE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prstClr val="black"/>
                </a:solidFill>
                <a:effectLst/>
                <a:uLnTx/>
                <a:uFillTx/>
                <a:latin typeface="Palatino Linotype"/>
                <a:ea typeface="+mn-ea"/>
                <a:cs typeface="+mn-cs"/>
              </a:rPr>
              <a:t>Attestation server</a:t>
            </a:r>
          </a:p>
        </p:txBody>
      </p:sp>
      <p:sp>
        <p:nvSpPr>
          <p:cNvPr id="58" name="Rectangle 57">
            <a:extLst>
              <a:ext uri="{FF2B5EF4-FFF2-40B4-BE49-F238E27FC236}">
                <a16:creationId xmlns:a16="http://schemas.microsoft.com/office/drawing/2014/main" id="{5DC6DE27-EAFF-47B0-92E9-95415A19CA29}"/>
              </a:ext>
            </a:extLst>
          </p:cNvPr>
          <p:cNvSpPr/>
          <p:nvPr/>
        </p:nvSpPr>
        <p:spPr>
          <a:xfrm>
            <a:off x="2692277" y="6087872"/>
            <a:ext cx="1918937" cy="509286"/>
          </a:xfrm>
          <a:prstGeom prst="rect">
            <a:avLst/>
          </a:prstGeom>
          <a:noFill/>
          <a:ln w="28575" cap="flat" cmpd="sng" algn="ctr">
            <a:solidFill>
              <a:srgbClr val="1CADE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prstClr val="black"/>
                </a:solidFill>
                <a:effectLst/>
                <a:uLnTx/>
                <a:uFillTx/>
                <a:latin typeface="Palatino Linotype"/>
                <a:ea typeface="+mn-ea"/>
                <a:cs typeface="+mn-cs"/>
              </a:rPr>
              <a:t>Revocation authority</a:t>
            </a:r>
          </a:p>
        </p:txBody>
      </p:sp>
      <p:sp>
        <p:nvSpPr>
          <p:cNvPr id="59" name="Plaque 58">
            <a:extLst>
              <a:ext uri="{FF2B5EF4-FFF2-40B4-BE49-F238E27FC236}">
                <a16:creationId xmlns:a16="http://schemas.microsoft.com/office/drawing/2014/main" id="{B34B8109-CE44-4F0A-B8E5-F9BBA02A05B9}"/>
              </a:ext>
            </a:extLst>
          </p:cNvPr>
          <p:cNvSpPr/>
          <p:nvPr/>
        </p:nvSpPr>
        <p:spPr>
          <a:xfrm>
            <a:off x="4261040" y="6040334"/>
            <a:ext cx="626368" cy="281510"/>
          </a:xfrm>
          <a:prstGeom prst="plaque">
            <a:avLst/>
          </a:prstGeom>
          <a:solidFill>
            <a:srgbClr val="3E8853"/>
          </a:solidFill>
          <a:ln w="28575" cap="flat" cmpd="sng" algn="ctr">
            <a:solidFill>
              <a:srgbClr val="1CADE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Palatino Linotype"/>
                <a:ea typeface="+mn-ea"/>
                <a:cs typeface="+mn-cs"/>
              </a:rPr>
              <a:t>TEE</a:t>
            </a:r>
          </a:p>
        </p:txBody>
      </p:sp>
      <p:sp>
        <p:nvSpPr>
          <p:cNvPr id="60" name="Plaque 59">
            <a:extLst>
              <a:ext uri="{FF2B5EF4-FFF2-40B4-BE49-F238E27FC236}">
                <a16:creationId xmlns:a16="http://schemas.microsoft.com/office/drawing/2014/main" id="{E6285DC6-96B8-48EB-BEF5-3D57D70EDA6E}"/>
              </a:ext>
            </a:extLst>
          </p:cNvPr>
          <p:cNvSpPr/>
          <p:nvPr/>
        </p:nvSpPr>
        <p:spPr>
          <a:xfrm>
            <a:off x="6670969" y="6034545"/>
            <a:ext cx="626368" cy="281510"/>
          </a:xfrm>
          <a:prstGeom prst="plaque">
            <a:avLst/>
          </a:prstGeom>
          <a:solidFill>
            <a:srgbClr val="3E8853"/>
          </a:solidFill>
          <a:ln w="28575" cap="flat" cmpd="sng" algn="ctr">
            <a:solidFill>
              <a:srgbClr val="1CADE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Palatino Linotype"/>
                <a:ea typeface="+mn-ea"/>
                <a:cs typeface="+mn-cs"/>
              </a:rPr>
              <a:t>TEE</a:t>
            </a:r>
          </a:p>
        </p:txBody>
      </p:sp>
    </p:spTree>
    <p:extLst>
      <p:ext uri="{BB962C8B-B14F-4D97-AF65-F5344CB8AC3E}">
        <p14:creationId xmlns:p14="http://schemas.microsoft.com/office/powerpoint/2010/main" val="72235304"/>
      </p:ext>
    </p:extLst>
  </p:cSld>
  <p:clrMapOvr>
    <a:masterClrMapping/>
  </p:clrMapOvr>
  <mc:AlternateContent xmlns:mc="http://schemas.openxmlformats.org/markup-compatibility/2006" xmlns:p14="http://schemas.microsoft.com/office/powerpoint/2010/main">
    <mc:Choice Requires="p14">
      <p:transition spd="slow" p14:dur="2000" advTm="54310"/>
    </mc:Choice>
    <mc:Fallback xmlns="">
      <p:transition spd="slow" advTm="5431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Content Placeholder 2"/>
          <p:cNvSpPr txBox="1">
            <a:spLocks/>
          </p:cNvSpPr>
          <p:nvPr/>
        </p:nvSpPr>
        <p:spPr bwMode="auto">
          <a:xfrm>
            <a:off x="0" y="1124744"/>
            <a:ext cx="12000656" cy="518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rgbClr val="595959"/>
                </a:solidFill>
                <a:latin typeface="Calibri" pitchFamily="34" charset="0"/>
              </a:defRPr>
            </a:lvl1pPr>
            <a:lvl2pPr marL="685800" indent="-228600">
              <a:spcBef>
                <a:spcPct val="20000"/>
              </a:spcBef>
              <a:buFont typeface="Arial" pitchFamily="34" charset="0"/>
              <a:buChar char="–"/>
              <a:defRPr sz="2800">
                <a:solidFill>
                  <a:srgbClr val="595959"/>
                </a:solidFill>
                <a:latin typeface="Calibri" pitchFamily="34" charset="0"/>
              </a:defRPr>
            </a:lvl2pPr>
            <a:lvl3pPr marL="1143000" indent="-228600">
              <a:spcBef>
                <a:spcPct val="20000"/>
              </a:spcBef>
              <a:buFont typeface="Arial" pitchFamily="34" charset="0"/>
              <a:buChar char="•"/>
              <a:defRPr sz="2400">
                <a:solidFill>
                  <a:srgbClr val="595959"/>
                </a:solidFill>
                <a:latin typeface="Calibri" pitchFamily="34" charset="0"/>
              </a:defRPr>
            </a:lvl3pPr>
            <a:lvl4pPr marL="1600200" indent="-228600">
              <a:spcBef>
                <a:spcPct val="20000"/>
              </a:spcBef>
              <a:buFont typeface="Arial" pitchFamily="34" charset="0"/>
              <a:buChar char="–"/>
              <a:defRPr sz="2000">
                <a:solidFill>
                  <a:srgbClr val="E46C0A"/>
                </a:solidFill>
                <a:latin typeface="Calibri" pitchFamily="34" charset="0"/>
              </a:defRPr>
            </a:lvl4pPr>
            <a:lvl5pPr marL="2057400" indent="-228600">
              <a:spcBef>
                <a:spcPct val="20000"/>
              </a:spcBef>
              <a:buFont typeface="Arial" pitchFamily="34" charset="0"/>
              <a:buChar char="»"/>
              <a:defRPr sz="2000">
                <a:solidFill>
                  <a:srgbClr val="E46C0A"/>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rgbClr val="E46C0A"/>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rgbClr val="E46C0A"/>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rgbClr val="E46C0A"/>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rgbClr val="E46C0A"/>
                </a:solidFill>
                <a:latin typeface="Calibri" pitchFamily="34" charset="0"/>
              </a:defRPr>
            </a:lvl9pPr>
          </a:lstStyle>
          <a:p>
            <a:pPr algn="ctr" eaLnBrk="1" hangingPunct="1">
              <a:spcBef>
                <a:spcPts val="25"/>
              </a:spcBef>
              <a:spcAft>
                <a:spcPts val="25"/>
              </a:spcAft>
              <a:buNone/>
            </a:pPr>
            <a:r>
              <a:rPr lang="en-GB" altLang="en-US" sz="6000" dirty="0">
                <a:solidFill>
                  <a:srgbClr val="000000"/>
                </a:solidFill>
              </a:rPr>
              <a:t>Thank you for your attention!</a:t>
            </a:r>
          </a:p>
          <a:p>
            <a:pPr algn="ctr" eaLnBrk="1" hangingPunct="1">
              <a:spcBef>
                <a:spcPts val="25"/>
              </a:spcBef>
              <a:spcAft>
                <a:spcPts val="25"/>
              </a:spcAft>
              <a:buNone/>
            </a:pPr>
            <a:endParaRPr lang="en-GB" altLang="en-US" sz="6000" dirty="0">
              <a:solidFill>
                <a:srgbClr val="000000"/>
              </a:solidFill>
            </a:endParaRPr>
          </a:p>
          <a:p>
            <a:pPr algn="ctr" eaLnBrk="1" hangingPunct="1">
              <a:spcBef>
                <a:spcPts val="25"/>
              </a:spcBef>
              <a:spcAft>
                <a:spcPts val="25"/>
              </a:spcAft>
              <a:buNone/>
            </a:pPr>
            <a:r>
              <a:rPr lang="en-GB" altLang="en-US" sz="6000" dirty="0">
                <a:solidFill>
                  <a:srgbClr val="000000"/>
                </a:solidFill>
              </a:rPr>
              <a:t>Any questions?</a:t>
            </a:r>
          </a:p>
          <a:p>
            <a:pPr algn="ctr" eaLnBrk="1" hangingPunct="1">
              <a:spcBef>
                <a:spcPts val="25"/>
              </a:spcBef>
              <a:spcAft>
                <a:spcPts val="25"/>
              </a:spcAft>
              <a:buNone/>
            </a:pPr>
            <a:endParaRPr lang="en-GB" altLang="en-US" sz="6000" dirty="0">
              <a:solidFill>
                <a:srgbClr val="000000"/>
              </a:solidFill>
            </a:endParaRPr>
          </a:p>
          <a:p>
            <a:pPr algn="ctr" eaLnBrk="1" hangingPunct="1">
              <a:spcBef>
                <a:spcPts val="25"/>
              </a:spcBef>
              <a:spcAft>
                <a:spcPts val="25"/>
              </a:spcAft>
              <a:buNone/>
            </a:pPr>
            <a:r>
              <a:rPr lang="en-GB" altLang="en-US" sz="6000" dirty="0">
                <a:solidFill>
                  <a:srgbClr val="000000"/>
                </a:solidFill>
              </a:rPr>
              <a:t>Please come to the Q&amp;A on Monday</a:t>
            </a:r>
          </a:p>
          <a:p>
            <a:pPr algn="ctr" eaLnBrk="1" hangingPunct="1">
              <a:spcBef>
                <a:spcPts val="25"/>
              </a:spcBef>
              <a:spcAft>
                <a:spcPts val="25"/>
              </a:spcAft>
              <a:buNone/>
            </a:pPr>
            <a:endParaRPr lang="en-GB" altLang="en-US" sz="6000" dirty="0">
              <a:solidFill>
                <a:srgbClr val="000000"/>
              </a:solidFill>
            </a:endParaRPr>
          </a:p>
        </p:txBody>
      </p:sp>
    </p:spTree>
    <p:extLst>
      <p:ext uri="{BB962C8B-B14F-4D97-AF65-F5344CB8AC3E}">
        <p14:creationId xmlns:p14="http://schemas.microsoft.com/office/powerpoint/2010/main" val="2409481120"/>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3071664" y="263817"/>
            <a:ext cx="8496943" cy="658812"/>
          </a:xfrm>
        </p:spPr>
        <p:txBody>
          <a:bodyPr/>
          <a:lstStyle/>
          <a:p>
            <a:pPr eaLnBrk="1" hangingPunct="1">
              <a:lnSpc>
                <a:spcPct val="100000"/>
              </a:lnSpc>
            </a:pPr>
            <a:r>
              <a:rPr lang="en-US" altLang="en-US" sz="2800" dirty="0">
                <a:ea typeface="ＭＳ Ｐゴシック" pitchFamily="34" charset="-128"/>
              </a:rPr>
              <a:t>What do Academics do?</a:t>
            </a:r>
          </a:p>
        </p:txBody>
      </p:sp>
      <p:sp>
        <p:nvSpPr>
          <p:cNvPr id="6" name="AutoShape 12" descr="Image result for laptop"/>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7D9AAA"/>
              </a:solidFill>
              <a:effectLst/>
              <a:uLnTx/>
              <a:uFillTx/>
              <a:latin typeface="Arial" pitchFamily="34" charset="0"/>
              <a:ea typeface="ＭＳ Ｐゴシック" pitchFamily="34" charset="-128"/>
              <a:cs typeface="+mn-cs"/>
            </a:endParaRPr>
          </a:p>
        </p:txBody>
      </p:sp>
      <p:sp>
        <p:nvSpPr>
          <p:cNvPr id="10" name="Text Box 3"/>
          <p:cNvSpPr txBox="1">
            <a:spLocks noChangeArrowheads="1"/>
          </p:cNvSpPr>
          <p:nvPr/>
        </p:nvSpPr>
        <p:spPr bwMode="auto">
          <a:xfrm>
            <a:off x="351448" y="1413395"/>
            <a:ext cx="58326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Times New Roman" panose="02020603050405020304" pitchFamily="18" charset="0"/>
              </a:defRPr>
            </a:lvl1pPr>
            <a:lvl2pPr marL="914400" indent="-4572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ts val="300"/>
              </a:spcBef>
              <a:spcAft>
                <a:spcPct val="0"/>
              </a:spcAft>
              <a:buClrTx/>
              <a:buSzTx/>
              <a:buNone/>
              <a:tabLst/>
              <a:defRPr/>
            </a:pPr>
            <a:r>
              <a:rPr kumimoji="0" lang="en-GB"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itchFamily="34" charset="-128"/>
                <a:cs typeface="+mn-cs"/>
              </a:rPr>
              <a:t>They also do research</a:t>
            </a:r>
          </a:p>
        </p:txBody>
      </p:sp>
      <p:pic>
        <p:nvPicPr>
          <p:cNvPr id="2050" name="Picture 2" descr="Editing And Improvement Wise Owl Research - Cartoon Clipart - Full Size  Clipart (#3176450) - PinClipart">
            <a:extLst>
              <a:ext uri="{FF2B5EF4-FFF2-40B4-BE49-F238E27FC236}">
                <a16:creationId xmlns:a16="http://schemas.microsoft.com/office/drawing/2014/main" id="{B177E447-78D1-4FE6-9F3F-58A3D4EC5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936" y="1268760"/>
            <a:ext cx="6480721" cy="4515292"/>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3">
            <a:extLst>
              <a:ext uri="{FF2B5EF4-FFF2-40B4-BE49-F238E27FC236}">
                <a16:creationId xmlns:a16="http://schemas.microsoft.com/office/drawing/2014/main" id="{41753381-EC56-4B4A-B5F2-DB40D7B3A165}"/>
              </a:ext>
            </a:extLst>
          </p:cNvPr>
          <p:cNvSpPr txBox="1">
            <a:spLocks noChangeArrowheads="1"/>
          </p:cNvSpPr>
          <p:nvPr/>
        </p:nvSpPr>
        <p:spPr bwMode="auto">
          <a:xfrm>
            <a:off x="371364" y="5170716"/>
            <a:ext cx="11449272" cy="142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Times New Roman" panose="02020603050405020304" pitchFamily="18" charset="0"/>
              </a:defRPr>
            </a:lvl1pPr>
            <a:lvl2pPr marL="914400" indent="-4572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ts val="300"/>
              </a:spcBef>
              <a:spcAft>
                <a:spcPct val="0"/>
              </a:spcAft>
              <a:buClrTx/>
              <a:buSzTx/>
              <a:buNone/>
              <a:tabLst/>
              <a:defRPr/>
            </a:pPr>
            <a:r>
              <a:rPr kumimoji="0" lang="en-GB" sz="28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itchFamily="34" charset="-128"/>
                <a:cs typeface="+mn-cs"/>
              </a:rPr>
              <a:t>Research:</a:t>
            </a:r>
          </a:p>
          <a:p>
            <a:pPr marL="0" lvl="0" indent="0" eaLnBrk="1" hangingPunct="1">
              <a:spcBef>
                <a:spcPts val="300"/>
              </a:spcBef>
              <a:buNone/>
            </a:pPr>
            <a:r>
              <a:rPr lang="en-GB" sz="2800" dirty="0">
                <a:solidFill>
                  <a:srgbClr val="000000"/>
                </a:solidFill>
              </a:rPr>
              <a:t>the systematic investigation into and study of materials and sources in order to establish facts and reach new conclusions (by Oxford Languages)</a:t>
            </a:r>
          </a:p>
        </p:txBody>
      </p:sp>
    </p:spTree>
    <p:extLst>
      <p:ext uri="{BB962C8B-B14F-4D97-AF65-F5344CB8AC3E}">
        <p14:creationId xmlns:p14="http://schemas.microsoft.com/office/powerpoint/2010/main" val="1002035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1984376" y="263817"/>
            <a:ext cx="6694512" cy="658812"/>
          </a:xfrm>
        </p:spPr>
        <p:txBody>
          <a:bodyPr/>
          <a:lstStyle/>
          <a:p>
            <a:pPr eaLnBrk="1" hangingPunct="1">
              <a:lnSpc>
                <a:spcPct val="100000"/>
              </a:lnSpc>
            </a:pPr>
            <a:r>
              <a:rPr lang="en-US" altLang="en-US" sz="2800" dirty="0">
                <a:ea typeface="ＭＳ Ｐゴシック" pitchFamily="34" charset="-128"/>
              </a:rPr>
              <a:t>School of Computer Science and Engineering - Research vision</a:t>
            </a:r>
          </a:p>
        </p:txBody>
      </p:sp>
      <p:sp>
        <p:nvSpPr>
          <p:cNvPr id="6" name="AutoShape 12" descr="Image result for laptop"/>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Text Box 3"/>
          <p:cNvSpPr txBox="1">
            <a:spLocks noChangeArrowheads="1"/>
          </p:cNvSpPr>
          <p:nvPr/>
        </p:nvSpPr>
        <p:spPr bwMode="auto">
          <a:xfrm>
            <a:off x="191345" y="1196752"/>
            <a:ext cx="8352927" cy="320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Times New Roman" panose="02020603050405020304" pitchFamily="18" charset="0"/>
              </a:defRPr>
            </a:lvl1pPr>
            <a:lvl2pPr marL="914400" indent="-4572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ts val="1200"/>
              </a:spcBef>
            </a:pPr>
            <a:r>
              <a:rPr lang="en-GB" sz="2400" dirty="0">
                <a:solidFill>
                  <a:srgbClr val="000000"/>
                </a:solidFill>
              </a:rPr>
              <a:t>conduct </a:t>
            </a:r>
            <a:r>
              <a:rPr lang="en-GB" sz="2400" b="1" dirty="0">
                <a:solidFill>
                  <a:srgbClr val="000000"/>
                </a:solidFill>
              </a:rPr>
              <a:t>high quality practice informed research </a:t>
            </a:r>
            <a:r>
              <a:rPr lang="en-GB" sz="2400" dirty="0">
                <a:solidFill>
                  <a:srgbClr val="000000"/>
                </a:solidFill>
              </a:rPr>
              <a:t>with global impact by </a:t>
            </a:r>
            <a:r>
              <a:rPr lang="en-US" sz="2400" dirty="0">
                <a:solidFill>
                  <a:srgbClr val="000000"/>
                </a:solidFill>
              </a:rPr>
              <a:t>harnessing and translating </a:t>
            </a:r>
            <a:r>
              <a:rPr lang="en-US" sz="2400" b="1" dirty="0">
                <a:solidFill>
                  <a:srgbClr val="000000"/>
                </a:solidFill>
              </a:rPr>
              <a:t>fundamental knowledge </a:t>
            </a:r>
            <a:r>
              <a:rPr lang="en-US" sz="2400" dirty="0">
                <a:solidFill>
                  <a:srgbClr val="000000"/>
                </a:solidFill>
              </a:rPr>
              <a:t>in the discipline into </a:t>
            </a:r>
            <a:r>
              <a:rPr lang="en-US" sz="2400" b="1" dirty="0">
                <a:solidFill>
                  <a:srgbClr val="000000"/>
                </a:solidFill>
              </a:rPr>
              <a:t>practice</a:t>
            </a:r>
            <a:r>
              <a:rPr lang="en-US" sz="2400" dirty="0">
                <a:solidFill>
                  <a:srgbClr val="000000"/>
                </a:solidFill>
              </a:rPr>
              <a:t>, where appropriate through collaboration with end users from industry, the public sector and academia</a:t>
            </a:r>
          </a:p>
          <a:p>
            <a:pPr eaLnBrk="1" hangingPunct="1">
              <a:spcBef>
                <a:spcPts val="1200"/>
              </a:spcBef>
            </a:pPr>
            <a:r>
              <a:rPr lang="en-US" sz="2400" dirty="0">
                <a:solidFill>
                  <a:srgbClr val="000000"/>
                </a:solidFill>
              </a:rPr>
              <a:t>achieve impact and research excellence by </a:t>
            </a:r>
            <a:r>
              <a:rPr lang="en-US" sz="2400" b="1" dirty="0">
                <a:solidFill>
                  <a:srgbClr val="000000"/>
                </a:solidFill>
              </a:rPr>
              <a:t>transcending the usual boundaries between science</a:t>
            </a:r>
            <a:r>
              <a:rPr lang="en-US" sz="2400" dirty="0">
                <a:solidFill>
                  <a:srgbClr val="000000"/>
                </a:solidFill>
              </a:rPr>
              <a:t>, engineering, medicine, as well as art, media and social sciences. </a:t>
            </a:r>
            <a:endParaRPr lang="en-GB" altLang="en-US" sz="2400" dirty="0">
              <a:solidFill>
                <a:srgbClr val="000000"/>
              </a:solidFill>
              <a:latin typeface="Arial" panose="020B0604020202020204" pitchFamily="34" charset="0"/>
            </a:endParaRPr>
          </a:p>
        </p:txBody>
      </p:sp>
      <p:pic>
        <p:nvPicPr>
          <p:cNvPr id="1026" name="Picture 2" descr="Computer cabine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0296" y="257226"/>
            <a:ext cx="3194720" cy="17970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ace station in 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0297" y="2496066"/>
            <a:ext cx="3194720" cy="17970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tellite directing to the s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887" y="4830433"/>
            <a:ext cx="3276129" cy="18428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yber security lo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5839" y="4850552"/>
            <a:ext cx="3240361" cy="18227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rious games example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392" y="4827656"/>
            <a:ext cx="3281063" cy="184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743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3071664" y="263817"/>
            <a:ext cx="8496943" cy="658812"/>
          </a:xfrm>
        </p:spPr>
        <p:txBody>
          <a:bodyPr/>
          <a:lstStyle/>
          <a:p>
            <a:pPr eaLnBrk="1" hangingPunct="1">
              <a:lnSpc>
                <a:spcPct val="100000"/>
              </a:lnSpc>
            </a:pPr>
            <a:r>
              <a:rPr lang="en-US" altLang="en-US" sz="2800" dirty="0">
                <a:ea typeface="ＭＳ Ｐゴシック" pitchFamily="34" charset="-128"/>
              </a:rPr>
              <a:t>Research </a:t>
            </a:r>
            <a:r>
              <a:rPr lang="en-US" altLang="en-US" sz="2800" dirty="0" err="1">
                <a:ea typeface="ＭＳ Ｐゴシック" pitchFamily="34" charset="-128"/>
              </a:rPr>
              <a:t>Centres</a:t>
            </a:r>
            <a:r>
              <a:rPr lang="en-US" altLang="en-US" sz="2800" dirty="0">
                <a:ea typeface="ＭＳ Ｐゴシック" pitchFamily="34" charset="-128"/>
              </a:rPr>
              <a:t>/Groups </a:t>
            </a:r>
          </a:p>
        </p:txBody>
      </p:sp>
      <p:sp>
        <p:nvSpPr>
          <p:cNvPr id="6" name="AutoShape 12" descr="Image result for laptop"/>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Text Box 3"/>
          <p:cNvSpPr txBox="1">
            <a:spLocks noChangeArrowheads="1"/>
          </p:cNvSpPr>
          <p:nvPr/>
        </p:nvSpPr>
        <p:spPr bwMode="auto">
          <a:xfrm>
            <a:off x="191344" y="1196752"/>
            <a:ext cx="11737303" cy="536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Times New Roman" panose="02020603050405020304" pitchFamily="18" charset="0"/>
              </a:defRPr>
            </a:lvl1pPr>
            <a:lvl2pPr marL="914400" indent="-4572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ts val="300"/>
              </a:spcBef>
            </a:pPr>
            <a:r>
              <a:rPr lang="en-GB" sz="2000" b="1" dirty="0">
                <a:solidFill>
                  <a:schemeClr val="bg2">
                    <a:lumMod val="75000"/>
                  </a:schemeClr>
                </a:solidFill>
              </a:rPr>
              <a:t>Centre for Parallel Computing: </a:t>
            </a:r>
            <a:r>
              <a:rPr lang="en-GB" sz="2000" dirty="0"/>
              <a:t>cloud orchestration and autoscaling, industry cloud applications</a:t>
            </a:r>
            <a:endParaRPr lang="en-GB" sz="2000" dirty="0">
              <a:solidFill>
                <a:schemeClr val="bg2">
                  <a:lumMod val="75000"/>
                </a:schemeClr>
              </a:solidFill>
            </a:endParaRPr>
          </a:p>
          <a:p>
            <a:pPr eaLnBrk="1" hangingPunct="1">
              <a:spcBef>
                <a:spcPts val="300"/>
              </a:spcBef>
            </a:pPr>
            <a:r>
              <a:rPr lang="en-GB" sz="2000" b="1" dirty="0">
                <a:solidFill>
                  <a:schemeClr val="bg2">
                    <a:lumMod val="75000"/>
                  </a:schemeClr>
                </a:solidFill>
              </a:rPr>
              <a:t>Distributed and Intelligent Systems: </a:t>
            </a:r>
            <a:r>
              <a:rPr lang="en-GB" sz="2000" dirty="0"/>
              <a:t>smart extreme-scale platforms with focus on performance, energy and security</a:t>
            </a:r>
            <a:endParaRPr lang="en-GB" sz="2000" dirty="0">
              <a:solidFill>
                <a:schemeClr val="bg2">
                  <a:lumMod val="75000"/>
                </a:schemeClr>
              </a:solidFill>
            </a:endParaRPr>
          </a:p>
          <a:p>
            <a:pPr eaLnBrk="1" hangingPunct="1">
              <a:spcBef>
                <a:spcPts val="300"/>
              </a:spcBef>
            </a:pPr>
            <a:r>
              <a:rPr lang="en-GB" sz="2000" b="1" dirty="0">
                <a:solidFill>
                  <a:schemeClr val="bg2">
                    <a:lumMod val="75000"/>
                  </a:schemeClr>
                </a:solidFill>
              </a:rPr>
              <a:t>Applied Digital Signal Processing and VLSI:</a:t>
            </a:r>
            <a:r>
              <a:rPr lang="en-GB" sz="2000" dirty="0">
                <a:solidFill>
                  <a:schemeClr val="bg2">
                    <a:lumMod val="75000"/>
                  </a:schemeClr>
                </a:solidFill>
              </a:rPr>
              <a:t> </a:t>
            </a:r>
            <a:r>
              <a:rPr lang="en-GB" sz="2000" dirty="0"/>
              <a:t>digital signal and image processing, sensor networks, Internet of Things </a:t>
            </a:r>
          </a:p>
          <a:p>
            <a:pPr eaLnBrk="1" hangingPunct="1">
              <a:spcBef>
                <a:spcPts val="300"/>
              </a:spcBef>
            </a:pPr>
            <a:r>
              <a:rPr lang="en-GB" sz="2000" b="1" dirty="0">
                <a:solidFill>
                  <a:schemeClr val="bg2">
                    <a:lumMod val="75000"/>
                  </a:schemeClr>
                </a:solidFill>
              </a:rPr>
              <a:t>Wireless Communications RGs: </a:t>
            </a:r>
            <a:r>
              <a:rPr lang="en-GB" sz="2000" dirty="0"/>
              <a:t>advanced design of circuits and subsystems, microwave circuits including filters and antennas</a:t>
            </a:r>
            <a:endParaRPr lang="en-GB" sz="2000" dirty="0">
              <a:solidFill>
                <a:schemeClr val="bg2">
                  <a:lumMod val="75000"/>
                </a:schemeClr>
              </a:solidFill>
            </a:endParaRPr>
          </a:p>
          <a:p>
            <a:pPr eaLnBrk="1" hangingPunct="1">
              <a:spcBef>
                <a:spcPts val="300"/>
              </a:spcBef>
            </a:pPr>
            <a:r>
              <a:rPr lang="en-GB" sz="2000" b="1" dirty="0">
                <a:solidFill>
                  <a:schemeClr val="bg2">
                    <a:lumMod val="75000"/>
                  </a:schemeClr>
                </a:solidFill>
              </a:rPr>
              <a:t>Health and Social Care Modelling</a:t>
            </a:r>
            <a:r>
              <a:rPr lang="en-GB" sz="2000" dirty="0">
                <a:solidFill>
                  <a:schemeClr val="bg2">
                    <a:lumMod val="75000"/>
                  </a:schemeClr>
                </a:solidFill>
              </a:rPr>
              <a:t>: </a:t>
            </a:r>
            <a:r>
              <a:rPr lang="en-GB" sz="2000" dirty="0"/>
              <a:t>analytics and computing research assisting professionals in healthcare services</a:t>
            </a:r>
            <a:endParaRPr lang="en-GB" sz="2000" dirty="0">
              <a:solidFill>
                <a:schemeClr val="bg2">
                  <a:lumMod val="75000"/>
                </a:schemeClr>
              </a:solidFill>
            </a:endParaRPr>
          </a:p>
          <a:p>
            <a:pPr eaLnBrk="1" hangingPunct="1">
              <a:spcBef>
                <a:spcPts val="300"/>
              </a:spcBef>
            </a:pPr>
            <a:r>
              <a:rPr lang="en-GB" sz="2000" b="1" dirty="0">
                <a:solidFill>
                  <a:schemeClr val="bg2">
                    <a:lumMod val="75000"/>
                  </a:schemeClr>
                </a:solidFill>
              </a:rPr>
              <a:t>Computational Vision and Imaging Technology: </a:t>
            </a:r>
            <a:r>
              <a:rPr lang="en-US" sz="2000" dirty="0"/>
              <a:t>image and video formation, processing, analysis, visualization, interpretation and evaluation</a:t>
            </a:r>
            <a:endParaRPr lang="en-GB" sz="2000" dirty="0">
              <a:solidFill>
                <a:schemeClr val="bg2">
                  <a:lumMod val="75000"/>
                </a:schemeClr>
              </a:solidFill>
            </a:endParaRPr>
          </a:p>
          <a:p>
            <a:pPr eaLnBrk="1" hangingPunct="1">
              <a:spcBef>
                <a:spcPts val="300"/>
              </a:spcBef>
            </a:pPr>
            <a:r>
              <a:rPr lang="en-US" sz="2000" b="1" dirty="0">
                <a:solidFill>
                  <a:schemeClr val="bg2">
                    <a:lumMod val="75000"/>
                  </a:schemeClr>
                </a:solidFill>
              </a:rPr>
              <a:t>Serious Games at Westminster</a:t>
            </a:r>
            <a:r>
              <a:rPr lang="en-GB" sz="2000" b="1" dirty="0">
                <a:solidFill>
                  <a:schemeClr val="bg2">
                    <a:lumMod val="75000"/>
                  </a:schemeClr>
                </a:solidFill>
              </a:rPr>
              <a:t>: </a:t>
            </a:r>
            <a:r>
              <a:rPr lang="en-GB" sz="2000" dirty="0"/>
              <a:t>effective serious games design and adaptation</a:t>
            </a:r>
            <a:endParaRPr lang="en-US" sz="2000" dirty="0">
              <a:solidFill>
                <a:schemeClr val="bg2">
                  <a:lumMod val="75000"/>
                </a:schemeClr>
              </a:solidFill>
            </a:endParaRPr>
          </a:p>
          <a:p>
            <a:pPr eaLnBrk="1" hangingPunct="1">
              <a:spcBef>
                <a:spcPts val="300"/>
              </a:spcBef>
            </a:pPr>
            <a:r>
              <a:rPr lang="en-GB" sz="2000" b="1" dirty="0">
                <a:solidFill>
                  <a:schemeClr val="bg2">
                    <a:lumMod val="75000"/>
                  </a:schemeClr>
                </a:solidFill>
              </a:rPr>
              <a:t>Cyber Security Research: </a:t>
            </a:r>
            <a:r>
              <a:rPr lang="en-GB" sz="2000" dirty="0"/>
              <a:t>security challenges of emerging computing models and infrastructures such as cloud computing or Internet of Things</a:t>
            </a:r>
            <a:endParaRPr lang="en-GB" sz="2000" dirty="0">
              <a:solidFill>
                <a:schemeClr val="bg2">
                  <a:lumMod val="75000"/>
                </a:schemeClr>
              </a:solidFill>
            </a:endParaRPr>
          </a:p>
          <a:p>
            <a:pPr eaLnBrk="1" hangingPunct="1">
              <a:spcBef>
                <a:spcPts val="300"/>
              </a:spcBef>
            </a:pPr>
            <a:r>
              <a:rPr lang="en-GB" sz="2000" b="1" dirty="0">
                <a:solidFill>
                  <a:schemeClr val="bg2">
                    <a:lumMod val="75000"/>
                  </a:schemeClr>
                </a:solidFill>
              </a:rPr>
              <a:t>Cognitive Computing Research Group: </a:t>
            </a:r>
            <a:r>
              <a:rPr lang="en-GB" sz="2000" dirty="0"/>
              <a:t>semantic computing, pattern search and recognition, deep learning</a:t>
            </a:r>
            <a:endParaRPr lang="en-GB" sz="2000" dirty="0">
              <a:solidFill>
                <a:schemeClr val="bg2">
                  <a:lumMod val="75000"/>
                </a:schemeClr>
              </a:solidFill>
            </a:endParaRPr>
          </a:p>
          <a:p>
            <a:pPr eaLnBrk="1" hangingPunct="1">
              <a:spcBef>
                <a:spcPts val="300"/>
              </a:spcBef>
            </a:pPr>
            <a:r>
              <a:rPr lang="en-GB" sz="2000" b="1" dirty="0">
                <a:solidFill>
                  <a:schemeClr val="bg2">
                    <a:lumMod val="75000"/>
                  </a:schemeClr>
                </a:solidFill>
              </a:rPr>
              <a:t>Software Systems Engineering: </a:t>
            </a:r>
            <a:r>
              <a:rPr lang="en-GB" sz="2000" dirty="0"/>
              <a:t>programming principles, modelling methods, architectures, infrastructures</a:t>
            </a:r>
          </a:p>
        </p:txBody>
      </p:sp>
    </p:spTree>
    <p:extLst>
      <p:ext uri="{BB962C8B-B14F-4D97-AF65-F5344CB8AC3E}">
        <p14:creationId xmlns:p14="http://schemas.microsoft.com/office/powerpoint/2010/main" val="1575711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3071664" y="263817"/>
            <a:ext cx="8496943" cy="658812"/>
          </a:xfrm>
        </p:spPr>
        <p:txBody>
          <a:bodyPr/>
          <a:lstStyle/>
          <a:p>
            <a:pPr eaLnBrk="1" hangingPunct="1">
              <a:lnSpc>
                <a:spcPct val="100000"/>
              </a:lnSpc>
            </a:pPr>
            <a:r>
              <a:rPr lang="en-US" altLang="en-US" sz="2800" dirty="0">
                <a:ea typeface="ＭＳ Ｐゴシック" pitchFamily="34" charset="-128"/>
              </a:rPr>
              <a:t>Recent successes</a:t>
            </a:r>
          </a:p>
        </p:txBody>
      </p:sp>
      <p:sp>
        <p:nvSpPr>
          <p:cNvPr id="6" name="AutoShape 12" descr="Image result for laptop"/>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Rectangle 1"/>
          <p:cNvSpPr/>
          <p:nvPr/>
        </p:nvSpPr>
        <p:spPr>
          <a:xfrm>
            <a:off x="407368" y="1340768"/>
            <a:ext cx="6096000" cy="923330"/>
          </a:xfrm>
          <a:prstGeom prst="rect">
            <a:avLst/>
          </a:prstGeom>
        </p:spPr>
        <p:txBody>
          <a:bodyPr>
            <a:spAutoFit/>
          </a:bodyPr>
          <a:lstStyle/>
          <a:p>
            <a:r>
              <a:rPr lang="en-GB" cap="all" dirty="0">
                <a:solidFill>
                  <a:srgbClr val="002060"/>
                </a:solidFill>
              </a:rPr>
              <a:t>UNIVERSITY OF WESTMINSTER DEVELOPS INNOVATIVE FIREFIGHTING TECHNOLOGY TO DRAMATICALLY REDUCE FOREST FIRES</a:t>
            </a:r>
          </a:p>
        </p:txBody>
      </p:sp>
      <p:sp>
        <p:nvSpPr>
          <p:cNvPr id="8" name="Rectangle 7"/>
          <p:cNvSpPr/>
          <p:nvPr/>
        </p:nvSpPr>
        <p:spPr>
          <a:xfrm>
            <a:off x="5591944" y="4581128"/>
            <a:ext cx="6096000" cy="1200329"/>
          </a:xfrm>
          <a:prstGeom prst="rect">
            <a:avLst/>
          </a:prstGeom>
        </p:spPr>
        <p:txBody>
          <a:bodyPr>
            <a:spAutoFit/>
          </a:bodyPr>
          <a:lstStyle/>
          <a:p>
            <a:r>
              <a:rPr lang="en-GB" cap="all" dirty="0">
                <a:solidFill>
                  <a:srgbClr val="002060"/>
                </a:solidFill>
              </a:rPr>
              <a:t>PROFESSOR VLADIMIR GETOV RECEIVES THE GOLDEN CORE AWARD FROM INSTITUTE OF ELECTRICAL AND ELECTRONICS ENGINEERS COMPUTER SOCIETY</a:t>
            </a:r>
          </a:p>
        </p:txBody>
      </p:sp>
      <p:pic>
        <p:nvPicPr>
          <p:cNvPr id="2054" name="Picture 6" descr="Firefighting Node in situ from Izzet Kale's resea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064" y="922629"/>
            <a:ext cx="5230529" cy="294217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Vladimir Geto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809" y="3444528"/>
            <a:ext cx="4733191" cy="2662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17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3071664" y="263817"/>
            <a:ext cx="8496943" cy="658812"/>
          </a:xfrm>
        </p:spPr>
        <p:txBody>
          <a:bodyPr/>
          <a:lstStyle/>
          <a:p>
            <a:pPr eaLnBrk="1" hangingPunct="1">
              <a:lnSpc>
                <a:spcPct val="100000"/>
              </a:lnSpc>
            </a:pPr>
            <a:r>
              <a:rPr lang="en-US" altLang="en-US" sz="2800" dirty="0">
                <a:ea typeface="ＭＳ Ｐゴシック" pitchFamily="34" charset="-128"/>
              </a:rPr>
              <a:t>Funding successes</a:t>
            </a:r>
          </a:p>
        </p:txBody>
      </p:sp>
      <p:sp>
        <p:nvSpPr>
          <p:cNvPr id="6" name="AutoShape 12" descr="Image result for laptop"/>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0" name="Picture 2" descr="Tamas Ki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1100937"/>
            <a:ext cx="5120567" cy="288032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07368" y="1340768"/>
            <a:ext cx="6096000" cy="1200329"/>
          </a:xfrm>
          <a:prstGeom prst="rect">
            <a:avLst/>
          </a:prstGeom>
        </p:spPr>
        <p:txBody>
          <a:bodyPr>
            <a:spAutoFit/>
          </a:bodyPr>
          <a:lstStyle/>
          <a:p>
            <a:r>
              <a:rPr lang="en-GB" cap="all" dirty="0">
                <a:solidFill>
                  <a:srgbClr val="002060"/>
                </a:solidFill>
                <a:latin typeface="FuturaStd-Book"/>
              </a:rPr>
              <a:t>UNIVERSITY OF WESTMINSTER’S CENTRE FOR PARALLEL COMPUTING AWARDED MAJOR FUNDING TO INVESTIGATE IMPLICATIONS OF CLOUD COMPUTING SOLUTIONS IN HEALTHCARE</a:t>
            </a:r>
            <a:endParaRPr lang="en-GB" b="0" i="0" cap="all" dirty="0">
              <a:solidFill>
                <a:srgbClr val="002060"/>
              </a:solidFill>
              <a:effectLst/>
              <a:latin typeface="FuturaStd-Book"/>
            </a:endParaRPr>
          </a:p>
        </p:txBody>
      </p:sp>
      <p:pic>
        <p:nvPicPr>
          <p:cNvPr id="2052" name="Picture 4" descr="Huawei contra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169" y="3933056"/>
            <a:ext cx="4931657" cy="277405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591944" y="4863936"/>
            <a:ext cx="6096000" cy="1200329"/>
          </a:xfrm>
          <a:prstGeom prst="rect">
            <a:avLst/>
          </a:prstGeom>
        </p:spPr>
        <p:txBody>
          <a:bodyPr>
            <a:spAutoFit/>
          </a:bodyPr>
          <a:lstStyle/>
          <a:p>
            <a:r>
              <a:rPr lang="en-GB" cap="all" dirty="0">
                <a:solidFill>
                  <a:srgbClr val="002060"/>
                </a:solidFill>
                <a:latin typeface="FuturaStd-Book"/>
              </a:rPr>
              <a:t>Dr Sophie </a:t>
            </a:r>
            <a:r>
              <a:rPr lang="en-GB" cap="all" dirty="0" err="1">
                <a:solidFill>
                  <a:srgbClr val="002060"/>
                </a:solidFill>
                <a:latin typeface="FuturaStd-Book"/>
              </a:rPr>
              <a:t>Triantaphilidou</a:t>
            </a:r>
            <a:r>
              <a:rPr lang="en-GB" cap="all" dirty="0">
                <a:solidFill>
                  <a:srgbClr val="002060"/>
                </a:solidFill>
                <a:latin typeface="FuturaStd-Book"/>
              </a:rPr>
              <a:t> and her team has recently been awarded major research contract to undertake research in image quality evaluation of mobile phone cameras</a:t>
            </a:r>
            <a:endParaRPr lang="en-GB" b="0" i="0" cap="all" dirty="0">
              <a:solidFill>
                <a:srgbClr val="002060"/>
              </a:solidFill>
              <a:effectLst/>
              <a:latin typeface="FuturaStd-Book"/>
            </a:endParaRPr>
          </a:p>
        </p:txBody>
      </p:sp>
    </p:spTree>
    <p:extLst>
      <p:ext uri="{BB962C8B-B14F-4D97-AF65-F5344CB8AC3E}">
        <p14:creationId xmlns:p14="http://schemas.microsoft.com/office/powerpoint/2010/main" val="2360413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3071664" y="263817"/>
            <a:ext cx="8496943" cy="658812"/>
          </a:xfrm>
        </p:spPr>
        <p:txBody>
          <a:bodyPr/>
          <a:lstStyle/>
          <a:p>
            <a:pPr eaLnBrk="1" hangingPunct="1">
              <a:lnSpc>
                <a:spcPct val="100000"/>
              </a:lnSpc>
            </a:pPr>
            <a:r>
              <a:rPr lang="en-US" altLang="en-US" sz="2800" dirty="0">
                <a:ea typeface="ＭＳ Ｐゴシック" pitchFamily="34" charset="-128"/>
              </a:rPr>
              <a:t>In the spotlight</a:t>
            </a:r>
          </a:p>
        </p:txBody>
      </p:sp>
      <p:sp>
        <p:nvSpPr>
          <p:cNvPr id="6" name="AutoShape 12" descr="Image result for laptop"/>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Rectangle 1"/>
          <p:cNvSpPr/>
          <p:nvPr/>
        </p:nvSpPr>
        <p:spPr>
          <a:xfrm>
            <a:off x="407368" y="1340768"/>
            <a:ext cx="6096000" cy="923330"/>
          </a:xfrm>
          <a:prstGeom prst="rect">
            <a:avLst/>
          </a:prstGeom>
        </p:spPr>
        <p:txBody>
          <a:bodyPr>
            <a:spAutoFit/>
          </a:bodyPr>
          <a:lstStyle/>
          <a:p>
            <a:r>
              <a:rPr lang="en-GB" cap="all" dirty="0">
                <a:solidFill>
                  <a:srgbClr val="002060"/>
                </a:solidFill>
              </a:rPr>
              <a:t>BBC CLICK: PROFESSOR IZZET KALE SPEAKS ABOUT HIS RESEARCH ON WIRELESS FIRE SENSORS FOR FIREFIGHTING</a:t>
            </a:r>
          </a:p>
        </p:txBody>
      </p:sp>
      <p:sp>
        <p:nvSpPr>
          <p:cNvPr id="8" name="Rectangle 7"/>
          <p:cNvSpPr/>
          <p:nvPr/>
        </p:nvSpPr>
        <p:spPr>
          <a:xfrm>
            <a:off x="5591944" y="4863936"/>
            <a:ext cx="6096000" cy="923330"/>
          </a:xfrm>
          <a:prstGeom prst="rect">
            <a:avLst/>
          </a:prstGeom>
        </p:spPr>
        <p:txBody>
          <a:bodyPr>
            <a:spAutoFit/>
          </a:bodyPr>
          <a:lstStyle/>
          <a:p>
            <a:r>
              <a:rPr lang="en-GB" cap="all" dirty="0">
                <a:solidFill>
                  <a:srgbClr val="002060"/>
                </a:solidFill>
              </a:rPr>
              <a:t>DR ANTONIS MICHALAS ON UK GOVERNMENT AND INTELLIGENCE AGENCIES ACCESSING ENCRYPTING MESSAGING SERVICES</a:t>
            </a:r>
          </a:p>
        </p:txBody>
      </p:sp>
      <p:pic>
        <p:nvPicPr>
          <p:cNvPr id="6146" name="Picture 2" descr="Izzet K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096" y="1340768"/>
            <a:ext cx="44196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ntonis Michal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92" y="3826794"/>
            <a:ext cx="4419600" cy="248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810400"/>
      </p:ext>
    </p:extLst>
  </p:cSld>
  <p:clrMapOvr>
    <a:masterClrMapping/>
  </p:clrMapOvr>
</p:sld>
</file>

<file path=ppt/theme/theme1.xml><?xml version="1.0" encoding="utf-8"?>
<a:theme xmlns:a="http://schemas.openxmlformats.org/drawingml/2006/main" name="CPC UoW Reserarch Conference">
  <a:themeElements>
    <a:clrScheme name="Bluegrey 1">
      <a:dk1>
        <a:srgbClr val="8C6CD0"/>
      </a:dk1>
      <a:lt1>
        <a:srgbClr val="FFFFFF"/>
      </a:lt1>
      <a:dk2>
        <a:srgbClr val="7D9AAA"/>
      </a:dk2>
      <a:lt2>
        <a:srgbClr val="000000"/>
      </a:lt2>
      <a:accent1>
        <a:srgbClr val="4B92DB"/>
      </a:accent1>
      <a:accent2>
        <a:srgbClr val="F7403A"/>
      </a:accent2>
      <a:accent3>
        <a:srgbClr val="BFCAD2"/>
      </a:accent3>
      <a:accent4>
        <a:srgbClr val="DADADA"/>
      </a:accent4>
      <a:accent5>
        <a:srgbClr val="B1C7EA"/>
      </a:accent5>
      <a:accent6>
        <a:srgbClr val="E03934"/>
      </a:accent6>
      <a:hlink>
        <a:srgbClr val="009999"/>
      </a:hlink>
      <a:folHlink>
        <a:srgbClr val="99CC00"/>
      </a:folHlink>
    </a:clrScheme>
    <a:fontScheme name="Bluegre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luegrey 1">
        <a:dk1>
          <a:srgbClr val="8C6CD0"/>
        </a:dk1>
        <a:lt1>
          <a:srgbClr val="FFFFFF"/>
        </a:lt1>
        <a:dk2>
          <a:srgbClr val="7D9AAA"/>
        </a:dk2>
        <a:lt2>
          <a:srgbClr val="000000"/>
        </a:lt2>
        <a:accent1>
          <a:srgbClr val="4B92DB"/>
        </a:accent1>
        <a:accent2>
          <a:srgbClr val="F7403A"/>
        </a:accent2>
        <a:accent3>
          <a:srgbClr val="BFCAD2"/>
        </a:accent3>
        <a:accent4>
          <a:srgbClr val="DADADA"/>
        </a:accent4>
        <a:accent5>
          <a:srgbClr val="B1C7EA"/>
        </a:accent5>
        <a:accent6>
          <a:srgbClr val="E03934"/>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Bluegrey 2">
        <a:dk1>
          <a:srgbClr val="7D9AAA"/>
        </a:dk1>
        <a:lt1>
          <a:srgbClr val="FFFFFF"/>
        </a:lt1>
        <a:dk2>
          <a:srgbClr val="6A1A41"/>
        </a:dk2>
        <a:lt2>
          <a:srgbClr val="8C6CD0"/>
        </a:lt2>
        <a:accent1>
          <a:srgbClr val="F7403A"/>
        </a:accent1>
        <a:accent2>
          <a:srgbClr val="34B233"/>
        </a:accent2>
        <a:accent3>
          <a:srgbClr val="FFFFFF"/>
        </a:accent3>
        <a:accent4>
          <a:srgbClr val="6A8391"/>
        </a:accent4>
        <a:accent5>
          <a:srgbClr val="FAAFAE"/>
        </a:accent5>
        <a:accent6>
          <a:srgbClr val="2EA12D"/>
        </a:accent6>
        <a:hlink>
          <a:srgbClr val="D10074"/>
        </a:hlink>
        <a:folHlink>
          <a:srgbClr val="E4D7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B7551E8B-0F51-0F4C-BAB7-1F667521B685}" vid="{FEEF104F-C3E5-654C-830F-E9253E165457}"/>
    </a:ext>
  </a:extLst>
</a:theme>
</file>

<file path=ppt/theme/theme2.xml><?xml version="1.0" encoding="utf-8"?>
<a:theme xmlns:a="http://schemas.openxmlformats.org/drawingml/2006/main" name="Graduated">
  <a:themeElements>
    <a:clrScheme name="Graduated 1">
      <a:dk1>
        <a:srgbClr val="8C6CD0"/>
      </a:dk1>
      <a:lt1>
        <a:srgbClr val="FFFFFF"/>
      </a:lt1>
      <a:dk2>
        <a:srgbClr val="7D9AAA"/>
      </a:dk2>
      <a:lt2>
        <a:srgbClr val="000000"/>
      </a:lt2>
      <a:accent1>
        <a:srgbClr val="4B92DB"/>
      </a:accent1>
      <a:accent2>
        <a:srgbClr val="F7403A"/>
      </a:accent2>
      <a:accent3>
        <a:srgbClr val="BFCAD2"/>
      </a:accent3>
      <a:accent4>
        <a:srgbClr val="DADADA"/>
      </a:accent4>
      <a:accent5>
        <a:srgbClr val="B1C7EA"/>
      </a:accent5>
      <a:accent6>
        <a:srgbClr val="E03934"/>
      </a:accent6>
      <a:hlink>
        <a:srgbClr val="009999"/>
      </a:hlink>
      <a:folHlink>
        <a:srgbClr val="99CC00"/>
      </a:folHlink>
    </a:clrScheme>
    <a:fontScheme name="Graduate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Graduated 1">
        <a:dk1>
          <a:srgbClr val="8C6CD0"/>
        </a:dk1>
        <a:lt1>
          <a:srgbClr val="FFFFFF"/>
        </a:lt1>
        <a:dk2>
          <a:srgbClr val="7D9AAA"/>
        </a:dk2>
        <a:lt2>
          <a:srgbClr val="000000"/>
        </a:lt2>
        <a:accent1>
          <a:srgbClr val="4B92DB"/>
        </a:accent1>
        <a:accent2>
          <a:srgbClr val="F7403A"/>
        </a:accent2>
        <a:accent3>
          <a:srgbClr val="BFCAD2"/>
        </a:accent3>
        <a:accent4>
          <a:srgbClr val="DADADA"/>
        </a:accent4>
        <a:accent5>
          <a:srgbClr val="B1C7EA"/>
        </a:accent5>
        <a:accent6>
          <a:srgbClr val="E03934"/>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Graduated 2">
        <a:dk1>
          <a:srgbClr val="7D9AAA"/>
        </a:dk1>
        <a:lt1>
          <a:srgbClr val="FFFFFF"/>
        </a:lt1>
        <a:dk2>
          <a:srgbClr val="6A1A41"/>
        </a:dk2>
        <a:lt2>
          <a:srgbClr val="8C6CD0"/>
        </a:lt2>
        <a:accent1>
          <a:srgbClr val="F7403A"/>
        </a:accent1>
        <a:accent2>
          <a:srgbClr val="34B233"/>
        </a:accent2>
        <a:accent3>
          <a:srgbClr val="FFFFFF"/>
        </a:accent3>
        <a:accent4>
          <a:srgbClr val="6A8391"/>
        </a:accent4>
        <a:accent5>
          <a:srgbClr val="FAAFAE"/>
        </a:accent5>
        <a:accent6>
          <a:srgbClr val="2EA12D"/>
        </a:accent6>
        <a:hlink>
          <a:srgbClr val="D10074"/>
        </a:hlink>
        <a:folHlink>
          <a:srgbClr val="E4D7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B7551E8B-0F51-0F4C-BAB7-1F667521B685}" vid="{05847637-294B-EC4A-8364-C9542BA7FB31}"/>
    </a:ext>
  </a:extLst>
</a:theme>
</file>

<file path=ppt/theme/theme3.xml><?xml version="1.0" encoding="utf-8"?>
<a:theme xmlns:a="http://schemas.openxmlformats.org/drawingml/2006/main" name="White">
  <a:themeElements>
    <a:clrScheme name="White 2">
      <a:dk1>
        <a:srgbClr val="7D9AAA"/>
      </a:dk1>
      <a:lt1>
        <a:srgbClr val="FFFFFF"/>
      </a:lt1>
      <a:dk2>
        <a:srgbClr val="6A1A41"/>
      </a:dk2>
      <a:lt2>
        <a:srgbClr val="8C6CD0"/>
      </a:lt2>
      <a:accent1>
        <a:srgbClr val="F7403A"/>
      </a:accent1>
      <a:accent2>
        <a:srgbClr val="34B233"/>
      </a:accent2>
      <a:accent3>
        <a:srgbClr val="FFFFFF"/>
      </a:accent3>
      <a:accent4>
        <a:srgbClr val="6A8391"/>
      </a:accent4>
      <a:accent5>
        <a:srgbClr val="FAAFAE"/>
      </a:accent5>
      <a:accent6>
        <a:srgbClr val="2EA12D"/>
      </a:accent6>
      <a:hlink>
        <a:srgbClr val="D10074"/>
      </a:hlink>
      <a:folHlink>
        <a:srgbClr val="E4D700"/>
      </a:folHlink>
    </a:clrScheme>
    <a:fontScheme name="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White 1">
        <a:dk1>
          <a:srgbClr val="8C6CD0"/>
        </a:dk1>
        <a:lt1>
          <a:srgbClr val="FFFFFF"/>
        </a:lt1>
        <a:dk2>
          <a:srgbClr val="7D9AAA"/>
        </a:dk2>
        <a:lt2>
          <a:srgbClr val="000000"/>
        </a:lt2>
        <a:accent1>
          <a:srgbClr val="4B92DB"/>
        </a:accent1>
        <a:accent2>
          <a:srgbClr val="F7403A"/>
        </a:accent2>
        <a:accent3>
          <a:srgbClr val="BFCAD2"/>
        </a:accent3>
        <a:accent4>
          <a:srgbClr val="DADADA"/>
        </a:accent4>
        <a:accent5>
          <a:srgbClr val="B1C7EA"/>
        </a:accent5>
        <a:accent6>
          <a:srgbClr val="E03934"/>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White 2">
        <a:dk1>
          <a:srgbClr val="7D9AAA"/>
        </a:dk1>
        <a:lt1>
          <a:srgbClr val="FFFFFF"/>
        </a:lt1>
        <a:dk2>
          <a:srgbClr val="6A1A41"/>
        </a:dk2>
        <a:lt2>
          <a:srgbClr val="8C6CD0"/>
        </a:lt2>
        <a:accent1>
          <a:srgbClr val="F7403A"/>
        </a:accent1>
        <a:accent2>
          <a:srgbClr val="34B233"/>
        </a:accent2>
        <a:accent3>
          <a:srgbClr val="FFFFFF"/>
        </a:accent3>
        <a:accent4>
          <a:srgbClr val="6A8391"/>
        </a:accent4>
        <a:accent5>
          <a:srgbClr val="FAAFAE"/>
        </a:accent5>
        <a:accent6>
          <a:srgbClr val="2EA12D"/>
        </a:accent6>
        <a:hlink>
          <a:srgbClr val="D10074"/>
        </a:hlink>
        <a:folHlink>
          <a:srgbClr val="E4D7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B7551E8B-0F51-0F4C-BAB7-1F667521B685}" vid="{417247DB-79AD-B140-A8B7-347BB91FC37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CPC UoW Reserarch Conference</Template>
  <TotalTime>803</TotalTime>
  <Words>1908</Words>
  <Application>Microsoft Office PowerPoint</Application>
  <PresentationFormat>Widescreen</PresentationFormat>
  <Paragraphs>267</Paragraphs>
  <Slides>35</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35</vt:i4>
      </vt:variant>
    </vt:vector>
  </HeadingPairs>
  <TitlesOfParts>
    <vt:vector size="50" baseType="lpstr">
      <vt:lpstr>ＭＳ Ｐゴシック</vt:lpstr>
      <vt:lpstr>ＭＳ Ｐゴシック</vt:lpstr>
      <vt:lpstr>Arial</vt:lpstr>
      <vt:lpstr>Calibri</vt:lpstr>
      <vt:lpstr>FuturaStd-Book</vt:lpstr>
      <vt:lpstr>Georgia</vt:lpstr>
      <vt:lpstr>Myriad Pro</vt:lpstr>
      <vt:lpstr>Palatino Linotype</vt:lpstr>
      <vt:lpstr>Segoe UI Historic</vt:lpstr>
      <vt:lpstr>Times New Roman</vt:lpstr>
      <vt:lpstr>Trebuchet MS</vt:lpstr>
      <vt:lpstr>Wingdings</vt:lpstr>
      <vt:lpstr>CPC UoW Reserarch Conference</vt:lpstr>
      <vt:lpstr>Graduated</vt:lpstr>
      <vt:lpstr>White</vt:lpstr>
      <vt:lpstr>Research in the School of Computer Science and Engineering and in the Centre for Parallel Computing  “Flying high in the Cloud”  Prof. Tamas Kiss School Research Lead Director of Centre for Parallel Computing</vt:lpstr>
      <vt:lpstr>Let me introduce myself</vt:lpstr>
      <vt:lpstr>What do Academics do?</vt:lpstr>
      <vt:lpstr>What do Academics do?</vt:lpstr>
      <vt:lpstr>School of Computer Science and Engineering - Research vision</vt:lpstr>
      <vt:lpstr>Research Centres/Groups </vt:lpstr>
      <vt:lpstr>Recent successes</vt:lpstr>
      <vt:lpstr>Funding successes</vt:lpstr>
      <vt:lpstr>In the spotlight</vt:lpstr>
      <vt:lpstr>Centre for Parallel Computing</vt:lpstr>
      <vt:lpstr>PowerPoint Presentation</vt:lpstr>
      <vt:lpstr>What is Cloud Computing?</vt:lpstr>
      <vt:lpstr>Living and working in the Cloud</vt:lpstr>
      <vt:lpstr>We all have some ideas what the cloud is</vt:lpstr>
      <vt:lpstr>We all have some ideas what the cloud is But do you use cloud computing applications?</vt:lpstr>
      <vt:lpstr>So what is cloud computing?</vt:lpstr>
      <vt:lpstr>So what is cloud computing?</vt:lpstr>
      <vt:lpstr>So what is cloud computing?</vt:lpstr>
      <vt:lpstr>PowerPoint Presentation</vt:lpstr>
      <vt:lpstr>PowerPoint Presentation</vt:lpstr>
      <vt:lpstr>PowerPoint Presentation</vt:lpstr>
      <vt:lpstr>PowerPoint Presentation</vt:lpstr>
      <vt:lpstr>PowerPoint Presentation</vt:lpstr>
      <vt:lpstr>Why is cloud computing important?</vt:lpstr>
      <vt:lpstr>Reality check</vt:lpstr>
      <vt:lpstr>Some cloud computing challenges</vt:lpstr>
      <vt:lpstr>What challenges are we addressing?</vt:lpstr>
      <vt:lpstr>Scalable Cloud Applications for Manufacturing</vt:lpstr>
      <vt:lpstr>So how can cloud computing help SMEs? A typical case-study</vt:lpstr>
      <vt:lpstr>Application example Cloud computing to design customised insoles and safety shoes</vt:lpstr>
      <vt:lpstr>The CloudiFacturing Marketplace - emGORA</vt:lpstr>
      <vt:lpstr>Secure scalable applications in healthcare </vt:lpstr>
      <vt:lpstr>ASCLEPIOS Demonstrators </vt:lpstr>
      <vt:lpstr>ASCLEPIOS Framework </vt:lpstr>
      <vt:lpstr>PowerPoint Presentation</vt:lpstr>
    </vt:vector>
  </TitlesOfParts>
  <Company>University of Westminster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Generating Economic Impact via Extensive Industry Collaborations  Dr Tamas Kiss – Prof. Gabor Terstyanszky Research Centre for Parallel Computing</dc:title>
  <dc:creator>Tamas Kiss</dc:creator>
  <cp:lastModifiedBy>Maria Chondrogianni</cp:lastModifiedBy>
  <cp:revision>86</cp:revision>
  <dcterms:created xsi:type="dcterms:W3CDTF">2017-06-05T12:21:54Z</dcterms:created>
  <dcterms:modified xsi:type="dcterms:W3CDTF">2021-03-24T16:54:40Z</dcterms:modified>
</cp:coreProperties>
</file>